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68" r:id="rId5"/>
    <p:sldId id="257" r:id="rId6"/>
    <p:sldId id="260" r:id="rId7"/>
    <p:sldId id="271" r:id="rId8"/>
    <p:sldId id="273" r:id="rId9"/>
    <p:sldId id="274" r:id="rId10"/>
    <p:sldId id="275" r:id="rId11"/>
    <p:sldId id="27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6CFE5CE-F93F-4208-9DB2-5FA544A10076}" type="datetimeFigureOut">
              <a:rPr lang="en-GB" smtClean="0"/>
              <a:t>24/01/2020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311138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CFE5CE-F93F-4208-9DB2-5FA544A10076}" type="datetimeFigureOut">
              <a:rPr lang="en-GB" smtClean="0"/>
              <a:t>24/01/2020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1368642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CFE5CE-F93F-4208-9DB2-5FA544A10076}" type="datetimeFigureOut">
              <a:rPr lang="en-GB" smtClean="0"/>
              <a:t>24/01/2020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1938055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6CFE5CE-F93F-4208-9DB2-5FA544A10076}" type="datetimeFigureOut">
              <a:rPr lang="en-GB" smtClean="0"/>
              <a:t>24/01/2020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743101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6CFE5CE-F93F-4208-9DB2-5FA544A10076}" type="datetimeFigureOut">
              <a:rPr lang="en-GB" smtClean="0"/>
              <a:t>24/01/2020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3719376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6CFE5CE-F93F-4208-9DB2-5FA544A10076}" type="datetimeFigureOut">
              <a:rPr lang="en-GB" smtClean="0"/>
              <a:t>24/01/2020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4282925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FE5CE-F93F-4208-9DB2-5FA544A10076}" type="datetimeFigureOut">
              <a:rPr lang="en-GB" smtClean="0"/>
              <a:t>24/01/2020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58689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CFE5CE-F93F-4208-9DB2-5FA544A10076}" type="datetimeFigureOut">
              <a:rPr lang="en-GB" smtClean="0"/>
              <a:t>24/01/2020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1502834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CFE5CE-F93F-4208-9DB2-5FA544A10076}" type="datetimeFigureOut">
              <a:rPr lang="en-GB" smtClean="0"/>
              <a:t>24/01/2020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3002987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CFE5CE-F93F-4208-9DB2-5FA544A10076}" type="datetimeFigureOut">
              <a:rPr lang="en-GB" smtClean="0"/>
              <a:t>24/01/2020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1374197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CFE5CE-F93F-4208-9DB2-5FA544A10076}" type="datetimeFigureOut">
              <a:rPr lang="en-GB" smtClean="0"/>
              <a:t>24/01/2020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D85222-F9A2-4E74-B18C-3F08F565DE68}" type="slidenum">
              <a:rPr lang="en-GB" smtClean="0"/>
              <a:t>‹#›</a:t>
            </a:fld>
            <a:endParaRPr lang="en-GB"/>
          </a:p>
        </p:txBody>
      </p:sp>
    </p:spTree>
    <p:extLst>
      <p:ext uri="{BB962C8B-B14F-4D97-AF65-F5344CB8AC3E}">
        <p14:creationId xmlns:p14="http://schemas.microsoft.com/office/powerpoint/2010/main" val="2929722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CFE5CE-F93F-4208-9DB2-5FA544A10076}" type="datetimeFigureOut">
              <a:rPr lang="en-GB" smtClean="0"/>
              <a:t>24/01/2020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85222-F9A2-4E74-B18C-3F08F565DE68}" type="slidenum">
              <a:rPr lang="en-GB" smtClean="0"/>
              <a:t>‹#›</a:t>
            </a:fld>
            <a:endParaRPr lang="en-GB"/>
          </a:p>
        </p:txBody>
      </p:sp>
    </p:spTree>
    <p:extLst>
      <p:ext uri="{BB962C8B-B14F-4D97-AF65-F5344CB8AC3E}">
        <p14:creationId xmlns:p14="http://schemas.microsoft.com/office/powerpoint/2010/main" val="2721553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cbd.int/doc/decisions/cop-14/cop-14-dec-34-en.pdf"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research.ncl.ac.uk/biodiversitypost202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0"/>
            <a:ext cx="12125324" cy="2160853"/>
          </a:xfrm>
        </p:spPr>
        <p:txBody>
          <a:bodyPr>
            <a:normAutofit/>
          </a:bodyPr>
          <a:lstStyle/>
          <a:p>
            <a:pPr algn="l"/>
            <a:r>
              <a:rPr lang="en-GB" sz="4000" b="1" dirty="0">
                <a:solidFill>
                  <a:schemeClr val="accent1">
                    <a:lumMod val="75000"/>
                  </a:schemeClr>
                </a:solidFill>
              </a:rPr>
              <a:t>IUCN and the Post 2020 Agenda </a:t>
            </a:r>
            <a:br>
              <a:rPr lang="en-GB" sz="4000" b="1" dirty="0">
                <a:solidFill>
                  <a:schemeClr val="accent1">
                    <a:lumMod val="75000"/>
                  </a:schemeClr>
                </a:solidFill>
              </a:rPr>
            </a:br>
            <a:r>
              <a:rPr lang="en-GB" sz="4000" b="1" dirty="0">
                <a:solidFill>
                  <a:schemeClr val="accent1">
                    <a:lumMod val="75000"/>
                  </a:schemeClr>
                </a:solidFill>
              </a:rPr>
              <a:t>	– </a:t>
            </a:r>
            <a:r>
              <a:rPr lang="en-GB" sz="3600" b="1" dirty="0">
                <a:solidFill>
                  <a:schemeClr val="accent1">
                    <a:lumMod val="75000"/>
                  </a:schemeClr>
                </a:solidFill>
              </a:rPr>
              <a:t>with a focus on area based conservation</a:t>
            </a:r>
            <a:br>
              <a:rPr lang="en-GB" sz="4000" b="1" dirty="0">
                <a:solidFill>
                  <a:schemeClr val="accent1">
                    <a:lumMod val="75000"/>
                  </a:schemeClr>
                </a:solidFill>
              </a:rPr>
            </a:br>
            <a:endParaRPr lang="en-GB" sz="4000" b="1" dirty="0">
              <a:solidFill>
                <a:schemeClr val="accent1">
                  <a:lumMod val="75000"/>
                </a:schemeClr>
              </a:solidFill>
            </a:endParaRPr>
          </a:p>
        </p:txBody>
      </p:sp>
      <p:pic>
        <p:nvPicPr>
          <p:cNvPr id="4" name="Picture 3">
            <a:extLst>
              <a:ext uri="{FF2B5EF4-FFF2-40B4-BE49-F238E27FC236}">
                <a16:creationId xmlns:a16="http://schemas.microsoft.com/office/drawing/2014/main" id="{25753E5B-AB05-4D28-B5E3-FE651DA618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2124" y="2160853"/>
            <a:ext cx="8829675" cy="4697147"/>
          </a:xfrm>
          <a:prstGeom prst="rect">
            <a:avLst/>
          </a:prstGeom>
        </p:spPr>
      </p:pic>
      <p:pic>
        <p:nvPicPr>
          <p:cNvPr id="5" name="Content Placeholder 4">
            <a:extLst>
              <a:ext uri="{FF2B5EF4-FFF2-40B4-BE49-F238E27FC236}">
                <a16:creationId xmlns:a16="http://schemas.microsoft.com/office/drawing/2014/main" id="{869565BF-1F5D-48C4-9D19-0DF592C130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5973" y="453452"/>
            <a:ext cx="3286026" cy="813373"/>
          </a:xfrm>
          <a:prstGeom prst="rect">
            <a:avLst/>
          </a:prstGeom>
          <a:solidFill>
            <a:schemeClr val="bg1"/>
          </a:solidFill>
        </p:spPr>
      </p:pic>
      <p:sp>
        <p:nvSpPr>
          <p:cNvPr id="6" name="TextBox 5">
            <a:extLst>
              <a:ext uri="{FF2B5EF4-FFF2-40B4-BE49-F238E27FC236}">
                <a16:creationId xmlns:a16="http://schemas.microsoft.com/office/drawing/2014/main" id="{B749A39C-5810-4C54-9655-279AD9913E46}"/>
              </a:ext>
            </a:extLst>
          </p:cNvPr>
          <p:cNvSpPr txBox="1"/>
          <p:nvPr/>
        </p:nvSpPr>
        <p:spPr>
          <a:xfrm flipH="1">
            <a:off x="2752725" y="1720277"/>
            <a:ext cx="7458075" cy="369332"/>
          </a:xfrm>
          <a:prstGeom prst="rect">
            <a:avLst/>
          </a:prstGeom>
          <a:noFill/>
        </p:spPr>
        <p:txBody>
          <a:bodyPr wrap="square" rtlCol="0">
            <a:spAutoFit/>
          </a:bodyPr>
          <a:lstStyle/>
          <a:p>
            <a:r>
              <a:rPr lang="en-BZ" dirty="0"/>
              <a:t>Stephen Woodley, Vice-Chair for Science and Biodiversity, WCPA-IUCN </a:t>
            </a:r>
          </a:p>
        </p:txBody>
      </p:sp>
    </p:spTree>
    <p:extLst>
      <p:ext uri="{BB962C8B-B14F-4D97-AF65-F5344CB8AC3E}">
        <p14:creationId xmlns:p14="http://schemas.microsoft.com/office/powerpoint/2010/main" val="405795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1108B-6926-4C72-8792-61653AD61081}"/>
              </a:ext>
            </a:extLst>
          </p:cNvPr>
          <p:cNvSpPr>
            <a:spLocks noGrp="1"/>
          </p:cNvSpPr>
          <p:nvPr>
            <p:ph type="title"/>
          </p:nvPr>
        </p:nvSpPr>
        <p:spPr>
          <a:xfrm>
            <a:off x="114299" y="0"/>
            <a:ext cx="10515600" cy="1325563"/>
          </a:xfrm>
        </p:spPr>
        <p:txBody>
          <a:bodyPr>
            <a:normAutofit/>
          </a:bodyPr>
          <a:lstStyle/>
          <a:p>
            <a:r>
              <a:rPr lang="en-BZ" sz="4000" dirty="0"/>
              <a:t>Context for a Post 2020 Conservation Agenda</a:t>
            </a:r>
          </a:p>
        </p:txBody>
      </p:sp>
      <p:sp>
        <p:nvSpPr>
          <p:cNvPr id="3" name="Content Placeholder 2">
            <a:extLst>
              <a:ext uri="{FF2B5EF4-FFF2-40B4-BE49-F238E27FC236}">
                <a16:creationId xmlns:a16="http://schemas.microsoft.com/office/drawing/2014/main" id="{D9065B65-DBA9-4695-A8AF-4291A2E0E3DB}"/>
              </a:ext>
            </a:extLst>
          </p:cNvPr>
          <p:cNvSpPr>
            <a:spLocks noGrp="1"/>
          </p:cNvSpPr>
          <p:nvPr>
            <p:ph idx="1"/>
          </p:nvPr>
        </p:nvSpPr>
        <p:spPr>
          <a:xfrm>
            <a:off x="114299" y="1201738"/>
            <a:ext cx="11849101" cy="5360988"/>
          </a:xfrm>
        </p:spPr>
        <p:txBody>
          <a:bodyPr>
            <a:normAutofit fontScale="25000" lnSpcReduction="20000"/>
          </a:bodyPr>
          <a:lstStyle/>
          <a:p>
            <a:pPr lvl="1"/>
            <a:r>
              <a:rPr lang="en-BZ" sz="7600" b="1" dirty="0">
                <a:solidFill>
                  <a:srgbClr val="FF0000"/>
                </a:solidFill>
              </a:rPr>
              <a:t>General failure to achieve the Aichi Targets</a:t>
            </a:r>
          </a:p>
          <a:p>
            <a:pPr lvl="1"/>
            <a:r>
              <a:rPr lang="en-BZ" sz="7600" b="1" dirty="0">
                <a:solidFill>
                  <a:srgbClr val="FF0000"/>
                </a:solidFill>
              </a:rPr>
              <a:t>Global human population – currently 7.8 Billion, projected at 9.7 Billion by 2050</a:t>
            </a:r>
          </a:p>
          <a:p>
            <a:pPr lvl="1"/>
            <a:r>
              <a:rPr lang="en-BZ" sz="7600" b="1" dirty="0">
                <a:solidFill>
                  <a:srgbClr val="FF0000"/>
                </a:solidFill>
              </a:rPr>
              <a:t>Global C02 at 412 PPM and emissions rising</a:t>
            </a:r>
          </a:p>
          <a:p>
            <a:pPr lvl="1"/>
            <a:r>
              <a:rPr lang="en-BZ" sz="7600" b="1" dirty="0">
                <a:solidFill>
                  <a:srgbClr val="FF0000"/>
                </a:solidFill>
              </a:rPr>
              <a:t>Conclusions of the IPBES report:</a:t>
            </a:r>
          </a:p>
          <a:p>
            <a:pPr marL="0" indent="0">
              <a:buNone/>
            </a:pPr>
            <a:endParaRPr lang="en-BZ" sz="7200" b="1" dirty="0">
              <a:solidFill>
                <a:srgbClr val="FF0000"/>
              </a:solidFill>
            </a:endParaRPr>
          </a:p>
          <a:p>
            <a:pPr marL="800100" lvl="1" indent="-342900">
              <a:buAutoNum type="alphaUcPeriod"/>
            </a:pPr>
            <a:r>
              <a:rPr lang="en-US" sz="8000" b="1" dirty="0"/>
              <a:t>Nature and its vital contributions to people, which together embody biodiversity and ecosystem functions and services, are deteriorating worldwide</a:t>
            </a:r>
          </a:p>
          <a:p>
            <a:pPr lvl="2"/>
            <a:r>
              <a:rPr lang="en-US" sz="5600" b="1" dirty="0"/>
              <a:t>75 per cent of the Earth’s land surface is significantly altered</a:t>
            </a:r>
          </a:p>
          <a:p>
            <a:pPr lvl="2"/>
            <a:r>
              <a:rPr lang="en-US" sz="5600" b="1" dirty="0"/>
              <a:t>66 per cent of the ocean area is experiencing increasing cumulative impacts</a:t>
            </a:r>
          </a:p>
          <a:p>
            <a:pPr lvl="2"/>
            <a:r>
              <a:rPr lang="en-US" sz="5600" b="1" dirty="0"/>
              <a:t>over 85 per cent of wetlands (by area) have been lost</a:t>
            </a:r>
          </a:p>
          <a:p>
            <a:pPr marL="914400" lvl="2" indent="0">
              <a:buNone/>
            </a:pPr>
            <a:endParaRPr lang="en-US" sz="5600" b="1" dirty="0"/>
          </a:p>
          <a:p>
            <a:pPr marL="800100" lvl="1" indent="-342900">
              <a:buAutoNum type="alphaUcPeriod"/>
            </a:pPr>
            <a:r>
              <a:rPr lang="en-US" sz="8000" b="1" dirty="0"/>
              <a:t>Nature is essential for human existence and good quality of life. Most of nature’s contributions to people are not fully replaceable, and some are irreplaceable. </a:t>
            </a:r>
          </a:p>
          <a:p>
            <a:pPr lvl="2"/>
            <a:r>
              <a:rPr lang="en-US" sz="6400" b="1" dirty="0">
                <a:solidFill>
                  <a:srgbClr val="00B050"/>
                </a:solidFill>
              </a:rPr>
              <a:t>IUCN Ocean warming and Ocean acidification reports</a:t>
            </a:r>
          </a:p>
          <a:p>
            <a:pPr marL="457200" lvl="1" indent="0">
              <a:buNone/>
            </a:pPr>
            <a:endParaRPr lang="en-US" sz="8000" b="1" dirty="0"/>
          </a:p>
          <a:p>
            <a:pPr marL="800100" lvl="1" indent="-342900">
              <a:buAutoNum type="alphaUcPeriod"/>
            </a:pPr>
            <a:r>
              <a:rPr lang="en-US" sz="8000" b="1" dirty="0"/>
              <a:t>Human actions threaten more species with global extinction now than ever before.</a:t>
            </a:r>
          </a:p>
          <a:p>
            <a:pPr lvl="2"/>
            <a:r>
              <a:rPr lang="en-US" sz="6400" b="1" dirty="0"/>
              <a:t>Extinction rates are 1000 time background and future rates could be 10,000 higher</a:t>
            </a:r>
          </a:p>
          <a:p>
            <a:pPr lvl="2"/>
            <a:r>
              <a:rPr lang="en-US" sz="6400" b="1" dirty="0"/>
              <a:t>1 million species threatened with extinction</a:t>
            </a:r>
          </a:p>
          <a:p>
            <a:pPr marL="914400" lvl="2" indent="0">
              <a:buNone/>
            </a:pPr>
            <a:endParaRPr lang="en-US" sz="6400" b="1" dirty="0"/>
          </a:p>
          <a:p>
            <a:pPr marL="800100" lvl="1" indent="-342900">
              <a:buAutoNum type="alphaUcPeriod"/>
            </a:pPr>
            <a:r>
              <a:rPr lang="en-US" sz="8000" b="1" dirty="0"/>
              <a:t>In the past 50 years, the human population has doubled, the global economy has grown nearly fourfold and global trade has grown tenfold, together driving up the demand for energy and materials. </a:t>
            </a:r>
          </a:p>
          <a:p>
            <a:pPr lvl="2"/>
            <a:r>
              <a:rPr lang="en-US" sz="5600" b="1" dirty="0"/>
              <a:t>Decline of 70 % in global wildlife populations since 1970</a:t>
            </a:r>
          </a:p>
          <a:p>
            <a:pPr marL="1428750" lvl="2" indent="-514350">
              <a:buFont typeface="+mj-lt"/>
              <a:buAutoNum type="romanLcPeriod"/>
            </a:pPr>
            <a:endParaRPr lang="en-US" sz="1200" b="1" dirty="0"/>
          </a:p>
          <a:p>
            <a:r>
              <a:rPr lang="en-BZ" dirty="0"/>
              <a:t> </a:t>
            </a:r>
          </a:p>
        </p:txBody>
      </p:sp>
      <p:pic>
        <p:nvPicPr>
          <p:cNvPr id="2050" name="Picture 2" descr="Image result for bad news">
            <a:extLst>
              <a:ext uri="{FF2B5EF4-FFF2-40B4-BE49-F238E27FC236}">
                <a16:creationId xmlns:a16="http://schemas.microsoft.com/office/drawing/2014/main" id="{612B1B29-4999-414F-BED7-9AAB78EF1A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3775" y="0"/>
            <a:ext cx="3128226"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862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9593D4-D16E-45BF-A11C-48F3AB2E39F6}"/>
              </a:ext>
            </a:extLst>
          </p:cNvPr>
          <p:cNvPicPr>
            <a:picLocks noChangeAspect="1"/>
          </p:cNvPicPr>
          <p:nvPr/>
        </p:nvPicPr>
        <p:blipFill>
          <a:blip r:embed="rId2"/>
          <a:stretch>
            <a:fillRect/>
          </a:stretch>
        </p:blipFill>
        <p:spPr>
          <a:xfrm>
            <a:off x="5038541" y="0"/>
            <a:ext cx="6820267" cy="6858000"/>
          </a:xfrm>
          <a:prstGeom prst="rect">
            <a:avLst/>
          </a:prstGeom>
        </p:spPr>
      </p:pic>
      <p:sp>
        <p:nvSpPr>
          <p:cNvPr id="3" name="TextBox 2">
            <a:extLst>
              <a:ext uri="{FF2B5EF4-FFF2-40B4-BE49-F238E27FC236}">
                <a16:creationId xmlns:a16="http://schemas.microsoft.com/office/drawing/2014/main" id="{4C200D26-2046-4270-915A-B171051AAD2D}"/>
              </a:ext>
            </a:extLst>
          </p:cNvPr>
          <p:cNvSpPr txBox="1"/>
          <p:nvPr/>
        </p:nvSpPr>
        <p:spPr>
          <a:xfrm>
            <a:off x="438150" y="1781175"/>
            <a:ext cx="4605556" cy="954107"/>
          </a:xfrm>
          <a:prstGeom prst="rect">
            <a:avLst/>
          </a:prstGeom>
          <a:noFill/>
        </p:spPr>
        <p:txBody>
          <a:bodyPr wrap="none" rtlCol="0">
            <a:spAutoFit/>
          </a:bodyPr>
          <a:lstStyle/>
          <a:p>
            <a:r>
              <a:rPr lang="en-BZ" sz="2800" b="1" dirty="0"/>
              <a:t>The Global Risks Report 2020 </a:t>
            </a:r>
          </a:p>
          <a:p>
            <a:r>
              <a:rPr lang="en-BZ" sz="2800" b="1" dirty="0"/>
              <a:t>– World Economic Forum</a:t>
            </a:r>
          </a:p>
        </p:txBody>
      </p:sp>
      <p:sp>
        <p:nvSpPr>
          <p:cNvPr id="4" name="Oval 3">
            <a:extLst>
              <a:ext uri="{FF2B5EF4-FFF2-40B4-BE49-F238E27FC236}">
                <a16:creationId xmlns:a16="http://schemas.microsoft.com/office/drawing/2014/main" id="{BCB67DB4-E132-49F4-821B-9BCB77853137}"/>
              </a:ext>
            </a:extLst>
          </p:cNvPr>
          <p:cNvSpPr/>
          <p:nvPr/>
        </p:nvSpPr>
        <p:spPr>
          <a:xfrm>
            <a:off x="9363074" y="476250"/>
            <a:ext cx="1743075" cy="130492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Z"/>
          </a:p>
        </p:txBody>
      </p:sp>
    </p:spTree>
    <p:extLst>
      <p:ext uri="{BB962C8B-B14F-4D97-AF65-F5344CB8AC3E}">
        <p14:creationId xmlns:p14="http://schemas.microsoft.com/office/powerpoint/2010/main" val="124327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03A26-47BE-4DFB-AD5F-504A573797C4}"/>
              </a:ext>
            </a:extLst>
          </p:cNvPr>
          <p:cNvSpPr>
            <a:spLocks noGrp="1"/>
          </p:cNvSpPr>
          <p:nvPr>
            <p:ph type="title"/>
          </p:nvPr>
        </p:nvSpPr>
        <p:spPr>
          <a:xfrm>
            <a:off x="904875" y="130175"/>
            <a:ext cx="8181975" cy="1622425"/>
          </a:xfrm>
        </p:spPr>
        <p:txBody>
          <a:bodyPr/>
          <a:lstStyle/>
          <a:p>
            <a:r>
              <a:rPr lang="en-BZ" dirty="0">
                <a:solidFill>
                  <a:srgbClr val="0070C0"/>
                </a:solidFill>
              </a:rPr>
              <a:t>CBD - Open-Ended Working Group Process</a:t>
            </a:r>
          </a:p>
        </p:txBody>
      </p:sp>
      <p:sp>
        <p:nvSpPr>
          <p:cNvPr id="3" name="Content Placeholder 2">
            <a:extLst>
              <a:ext uri="{FF2B5EF4-FFF2-40B4-BE49-F238E27FC236}">
                <a16:creationId xmlns:a16="http://schemas.microsoft.com/office/drawing/2014/main" id="{46C80041-CAEC-4C70-8C5A-4556D6405076}"/>
              </a:ext>
            </a:extLst>
          </p:cNvPr>
          <p:cNvSpPr>
            <a:spLocks noGrp="1"/>
          </p:cNvSpPr>
          <p:nvPr>
            <p:ph idx="1"/>
          </p:nvPr>
        </p:nvSpPr>
        <p:spPr/>
        <p:txBody>
          <a:bodyPr/>
          <a:lstStyle/>
          <a:p>
            <a:r>
              <a:rPr lang="en-BZ" dirty="0"/>
              <a:t>Party Led – Co-Chairs from Canada* and Uganda - </a:t>
            </a:r>
            <a:r>
              <a:rPr lang="en-GB" dirty="0"/>
              <a:t>decision </a:t>
            </a:r>
            <a:r>
              <a:rPr lang="en-GB" u="sng" dirty="0">
                <a:hlinkClick r:id="rId2"/>
              </a:rPr>
              <a:t>14/34</a:t>
            </a:r>
            <a:endParaRPr lang="en-BZ" dirty="0"/>
          </a:p>
          <a:p>
            <a:r>
              <a:rPr lang="en-BZ" dirty="0"/>
              <a:t>OEWG meetings – </a:t>
            </a:r>
            <a:r>
              <a:rPr lang="en-BZ" dirty="0">
                <a:solidFill>
                  <a:srgbClr val="FF0000"/>
                </a:solidFill>
              </a:rPr>
              <a:t>Nairobi (Aug, 2019) </a:t>
            </a:r>
            <a:r>
              <a:rPr lang="en-BZ" dirty="0"/>
              <a:t>, </a:t>
            </a:r>
            <a:r>
              <a:rPr lang="en-BZ" dirty="0">
                <a:solidFill>
                  <a:srgbClr val="00B050"/>
                </a:solidFill>
              </a:rPr>
              <a:t>Kunming (Feb, 2020) </a:t>
            </a:r>
            <a:r>
              <a:rPr lang="en-BZ" dirty="0"/>
              <a:t>and </a:t>
            </a:r>
            <a:r>
              <a:rPr lang="en-BZ" dirty="0">
                <a:solidFill>
                  <a:srgbClr val="00B050"/>
                </a:solidFill>
              </a:rPr>
              <a:t>Cali (July, 2020)</a:t>
            </a:r>
          </a:p>
          <a:p>
            <a:r>
              <a:rPr lang="en-BZ" dirty="0"/>
              <a:t>Thematic Workshops – </a:t>
            </a:r>
            <a:r>
              <a:rPr lang="en-BZ" dirty="0">
                <a:solidFill>
                  <a:srgbClr val="FF0000"/>
                </a:solidFill>
              </a:rPr>
              <a:t>1)Restoration; 2) Marine and Coastal; 3) Area-Based Conservation; </a:t>
            </a:r>
            <a:r>
              <a:rPr lang="en-BZ" dirty="0">
                <a:solidFill>
                  <a:srgbClr val="00B050"/>
                </a:solidFill>
              </a:rPr>
              <a:t>4) Resource Mobilization; 5) Transparent Implementation, 6) Monitoring, Reporting and Review; 7) Capacity Building and Technical and Scientific Co-operation; 8) Youth Summit; </a:t>
            </a:r>
          </a:p>
          <a:p>
            <a:r>
              <a:rPr lang="en-BZ" dirty="0"/>
              <a:t>SBSTTA </a:t>
            </a:r>
            <a:r>
              <a:rPr lang="en-BZ" dirty="0">
                <a:solidFill>
                  <a:srgbClr val="FF0000"/>
                </a:solidFill>
              </a:rPr>
              <a:t>23</a:t>
            </a:r>
            <a:r>
              <a:rPr lang="en-BZ" dirty="0"/>
              <a:t>, </a:t>
            </a:r>
            <a:r>
              <a:rPr lang="en-BZ" dirty="0">
                <a:solidFill>
                  <a:srgbClr val="00B050"/>
                </a:solidFill>
              </a:rPr>
              <a:t>24</a:t>
            </a:r>
            <a:r>
              <a:rPr lang="en-BZ" dirty="0"/>
              <a:t>, SBI</a:t>
            </a:r>
            <a:r>
              <a:rPr lang="en-BZ" dirty="0">
                <a:solidFill>
                  <a:srgbClr val="00B050"/>
                </a:solidFill>
              </a:rPr>
              <a:t>3</a:t>
            </a:r>
          </a:p>
          <a:p>
            <a:r>
              <a:rPr lang="en-BZ" sz="3600" dirty="0">
                <a:solidFill>
                  <a:srgbClr val="00B050"/>
                </a:solidFill>
              </a:rPr>
              <a:t>COP 15 in Kunming</a:t>
            </a:r>
          </a:p>
        </p:txBody>
      </p:sp>
      <p:pic>
        <p:nvPicPr>
          <p:cNvPr id="1026" name="Picture 2" descr="Image result for busy">
            <a:extLst>
              <a:ext uri="{FF2B5EF4-FFF2-40B4-BE49-F238E27FC236}">
                <a16:creationId xmlns:a16="http://schemas.microsoft.com/office/drawing/2014/main" id="{78C14290-8275-483A-AB98-44EBF43C82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2150" y="0"/>
            <a:ext cx="26098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47B4F29-19D3-4D0F-A660-028E089537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5364" y="5100638"/>
            <a:ext cx="2813736" cy="1757362"/>
          </a:xfrm>
          <a:prstGeom prst="rect">
            <a:avLst/>
          </a:prstGeom>
        </p:spPr>
      </p:pic>
    </p:spTree>
    <p:extLst>
      <p:ext uri="{BB962C8B-B14F-4D97-AF65-F5344CB8AC3E}">
        <p14:creationId xmlns:p14="http://schemas.microsoft.com/office/powerpoint/2010/main" val="330384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34268" y="0"/>
            <a:ext cx="9105301" cy="6858000"/>
          </a:xfrm>
          <a:prstGeom prst="rect">
            <a:avLst/>
          </a:prstGeom>
        </p:spPr>
      </p:pic>
    </p:spTree>
    <p:extLst>
      <p:ext uri="{BB962C8B-B14F-4D97-AF65-F5344CB8AC3E}">
        <p14:creationId xmlns:p14="http://schemas.microsoft.com/office/powerpoint/2010/main" val="1688332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32166-AF14-4C38-927E-EDC175B544C9}"/>
              </a:ext>
            </a:extLst>
          </p:cNvPr>
          <p:cNvSpPr>
            <a:spLocks noGrp="1"/>
          </p:cNvSpPr>
          <p:nvPr>
            <p:ph type="title"/>
          </p:nvPr>
        </p:nvSpPr>
        <p:spPr/>
        <p:txBody>
          <a:bodyPr>
            <a:normAutofit fontScale="90000"/>
          </a:bodyPr>
          <a:lstStyle/>
          <a:p>
            <a:r>
              <a:rPr lang="en-GB" b="1" dirty="0">
                <a:solidFill>
                  <a:srgbClr val="0070C0"/>
                </a:solidFill>
              </a:rPr>
              <a:t>ARCHITECTURE OF THE GLOBAL BIODIVERSITY FRAMEWORK – Zero Draft</a:t>
            </a:r>
            <a:br>
              <a:rPr lang="en-GB" b="1" dirty="0">
                <a:solidFill>
                  <a:srgbClr val="0070C0"/>
                </a:solidFill>
              </a:rPr>
            </a:br>
            <a:endParaRPr lang="en-BZ" dirty="0"/>
          </a:p>
        </p:txBody>
      </p:sp>
      <p:sp>
        <p:nvSpPr>
          <p:cNvPr id="3" name="Content Placeholder 2">
            <a:extLst>
              <a:ext uri="{FF2B5EF4-FFF2-40B4-BE49-F238E27FC236}">
                <a16:creationId xmlns:a16="http://schemas.microsoft.com/office/drawing/2014/main" id="{F4E5A0C5-5AA7-452B-8C87-7CE404138E11}"/>
              </a:ext>
            </a:extLst>
          </p:cNvPr>
          <p:cNvSpPr>
            <a:spLocks noGrp="1"/>
          </p:cNvSpPr>
          <p:nvPr>
            <p:ph idx="1"/>
          </p:nvPr>
        </p:nvSpPr>
        <p:spPr>
          <a:xfrm>
            <a:off x="685800" y="1492249"/>
            <a:ext cx="10515600" cy="5222875"/>
          </a:xfrm>
        </p:spPr>
        <p:txBody>
          <a:bodyPr>
            <a:normAutofit fontScale="77500" lnSpcReduction="20000"/>
          </a:bodyPr>
          <a:lstStyle/>
          <a:p>
            <a:r>
              <a:rPr lang="en-BZ" dirty="0">
                <a:solidFill>
                  <a:srgbClr val="00B050"/>
                </a:solidFill>
              </a:rPr>
              <a:t>Mission</a:t>
            </a:r>
            <a:r>
              <a:rPr lang="en-BZ" dirty="0"/>
              <a:t> - </a:t>
            </a:r>
            <a:r>
              <a:rPr lang="en-GB" dirty="0"/>
              <a:t>“By 2050, biodiversity is valued, conserved, restored and wisely used, maintaining ecosystem services, sustaining a healthy planet and delivering benefits essential for all people.”</a:t>
            </a:r>
          </a:p>
          <a:p>
            <a:pPr lvl="0"/>
            <a:r>
              <a:rPr lang="en-GB" dirty="0">
                <a:solidFill>
                  <a:srgbClr val="00B050"/>
                </a:solidFill>
              </a:rPr>
              <a:t>The 2030 Mission </a:t>
            </a:r>
            <a:r>
              <a:rPr lang="en-GB" dirty="0"/>
              <a:t>:</a:t>
            </a:r>
            <a:r>
              <a:rPr lang="en-US" dirty="0"/>
              <a:t> “</a:t>
            </a:r>
            <a:r>
              <a:rPr lang="en-GB" dirty="0"/>
              <a:t>To take urgent action across society to put biodiversity on a path to recovery for the benefit of planet and people”.</a:t>
            </a:r>
            <a:endParaRPr lang="en-BZ" dirty="0"/>
          </a:p>
          <a:p>
            <a:r>
              <a:rPr lang="en-BZ" dirty="0">
                <a:solidFill>
                  <a:srgbClr val="00B050"/>
                </a:solidFill>
              </a:rPr>
              <a:t>5 goals – long term by 2030 and then 2050</a:t>
            </a:r>
          </a:p>
          <a:p>
            <a:pPr marL="914400" lvl="1" indent="-457200">
              <a:buFont typeface="+mj-lt"/>
              <a:buAutoNum type="arabicPeriod"/>
            </a:pPr>
            <a:r>
              <a:rPr lang="en-GB" dirty="0">
                <a:solidFill>
                  <a:schemeClr val="accent2">
                    <a:lumMod val="75000"/>
                  </a:schemeClr>
                </a:solidFill>
              </a:rPr>
              <a:t>Ecosystem</a:t>
            </a:r>
            <a:r>
              <a:rPr lang="en-GB" dirty="0">
                <a:solidFill>
                  <a:srgbClr val="00B050"/>
                </a:solidFill>
              </a:rPr>
              <a:t> </a:t>
            </a:r>
            <a:r>
              <a:rPr lang="en-GB" dirty="0"/>
              <a:t>- No net loss by 2030 in the area and integrity of freshwater, marine and terrestrial ecosystems, and increases of at least [20%] by 2050, ensuring ecosystem resilience;</a:t>
            </a:r>
            <a:endParaRPr lang="en-US" dirty="0"/>
          </a:p>
          <a:p>
            <a:pPr marL="914400" lvl="1" indent="-457200">
              <a:buFont typeface="+mj-lt"/>
              <a:buAutoNum type="arabicPeriod"/>
            </a:pPr>
            <a:r>
              <a:rPr lang="en-GB" dirty="0">
                <a:solidFill>
                  <a:schemeClr val="accent2">
                    <a:lumMod val="75000"/>
                  </a:schemeClr>
                </a:solidFill>
              </a:rPr>
              <a:t>Species</a:t>
            </a:r>
            <a:r>
              <a:rPr lang="en-GB" dirty="0"/>
              <a:t> - The percentage of species threatened with extinction is reduced by [X%] and the abundance of species has increased on average by [X%] by 2030 and by [X%] by 2050;</a:t>
            </a:r>
            <a:endParaRPr lang="en-US" dirty="0"/>
          </a:p>
          <a:p>
            <a:pPr marL="914400" lvl="1" indent="-457200">
              <a:buFont typeface="+mj-lt"/>
              <a:buAutoNum type="arabicPeriod"/>
            </a:pPr>
            <a:r>
              <a:rPr lang="en-GB" dirty="0">
                <a:solidFill>
                  <a:schemeClr val="accent2">
                    <a:lumMod val="75000"/>
                  </a:schemeClr>
                </a:solidFill>
              </a:rPr>
              <a:t>Genes</a:t>
            </a:r>
            <a:r>
              <a:rPr lang="en-GB" dirty="0"/>
              <a:t> - Genetic diversity is maintained or enhanced on average by 2030, and for [90%] of species by 2050;</a:t>
            </a:r>
            <a:endParaRPr lang="en-US" dirty="0"/>
          </a:p>
          <a:p>
            <a:pPr marL="914400" lvl="1" indent="-457200">
              <a:buFont typeface="+mj-lt"/>
              <a:buAutoNum type="arabicPeriod"/>
            </a:pPr>
            <a:r>
              <a:rPr lang="en-GB" dirty="0">
                <a:solidFill>
                  <a:schemeClr val="accent2">
                    <a:lumMod val="75000"/>
                  </a:schemeClr>
                </a:solidFill>
              </a:rPr>
              <a:t>People</a:t>
            </a:r>
            <a:r>
              <a:rPr lang="en-GB" dirty="0"/>
              <a:t> - Nature provides benefits to people contributing to:</a:t>
            </a:r>
            <a:endParaRPr lang="en-US" dirty="0"/>
          </a:p>
          <a:p>
            <a:pPr marL="1371600" lvl="2" indent="-457200">
              <a:buFont typeface="+mj-lt"/>
              <a:buAutoNum type="alphaLcParenR"/>
            </a:pPr>
            <a:r>
              <a:rPr lang="en-GB" dirty="0"/>
              <a:t>Improvements in nutrition for at least [X million] people by 2030 and [Y million] by 2050;</a:t>
            </a:r>
            <a:endParaRPr lang="en-US" dirty="0"/>
          </a:p>
          <a:p>
            <a:pPr marL="1371600" lvl="2" indent="-457200">
              <a:buFont typeface="+mj-lt"/>
              <a:buAutoNum type="alphaLcParenR"/>
            </a:pPr>
            <a:r>
              <a:rPr lang="en-GB" dirty="0"/>
              <a:t>Improvements in sustainable access to safe and drinkable water for at least [X million] people, by 2030 and [Y million] by 2050;</a:t>
            </a:r>
            <a:endParaRPr lang="en-US" dirty="0"/>
          </a:p>
          <a:p>
            <a:pPr marL="1371600" lvl="2" indent="-457200">
              <a:buFont typeface="+mj-lt"/>
              <a:buAutoNum type="alphaLcParenR"/>
            </a:pPr>
            <a:r>
              <a:rPr lang="en-GB" dirty="0"/>
              <a:t>Improvements in resilience to natural disasters for at least [X million] people by 2030 and [Y million] by 2050;</a:t>
            </a:r>
            <a:endParaRPr lang="en-US" dirty="0"/>
          </a:p>
          <a:p>
            <a:pPr marL="1371600" lvl="2" indent="-457200">
              <a:buFont typeface="+mj-lt"/>
              <a:buAutoNum type="alphaLcParenR"/>
            </a:pPr>
            <a:r>
              <a:rPr lang="en-GB" dirty="0"/>
              <a:t>At least [30%] of efforts to achieve the targets of the Paris Agreement in 2030 and 2050.</a:t>
            </a:r>
            <a:endParaRPr lang="en-US" dirty="0"/>
          </a:p>
          <a:p>
            <a:pPr marL="914400" lvl="1" indent="-457200">
              <a:buFont typeface="+mj-lt"/>
              <a:buAutoNum type="arabicPeriod"/>
            </a:pPr>
            <a:r>
              <a:rPr lang="en-GB" dirty="0">
                <a:solidFill>
                  <a:schemeClr val="accent2">
                    <a:lumMod val="75000"/>
                  </a:schemeClr>
                </a:solidFill>
              </a:rPr>
              <a:t>Benefits</a:t>
            </a:r>
            <a:r>
              <a:rPr lang="en-GB" dirty="0"/>
              <a:t> - The benefits, shared fairly and equitably, from the use of genetic resources and associated traditional knowledge have increased by [X] by 2030 and reached [X] by 2050.</a:t>
            </a:r>
            <a:endParaRPr lang="en-US" dirty="0"/>
          </a:p>
          <a:p>
            <a:endParaRPr lang="en-BZ" dirty="0"/>
          </a:p>
        </p:txBody>
      </p:sp>
    </p:spTree>
    <p:extLst>
      <p:ext uri="{BB962C8B-B14F-4D97-AF65-F5344CB8AC3E}">
        <p14:creationId xmlns:p14="http://schemas.microsoft.com/office/powerpoint/2010/main" val="2461130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8C228-18E3-4A35-9119-D3B5E13240AE}"/>
              </a:ext>
            </a:extLst>
          </p:cNvPr>
          <p:cNvSpPr>
            <a:spLocks noGrp="1"/>
          </p:cNvSpPr>
          <p:nvPr>
            <p:ph type="title"/>
          </p:nvPr>
        </p:nvSpPr>
        <p:spPr>
          <a:xfrm>
            <a:off x="838200" y="98425"/>
            <a:ext cx="10515600" cy="1325563"/>
          </a:xfrm>
        </p:spPr>
        <p:txBody>
          <a:bodyPr/>
          <a:lstStyle/>
          <a:p>
            <a:r>
              <a:rPr lang="en-BZ" dirty="0">
                <a:solidFill>
                  <a:srgbClr val="0070C0"/>
                </a:solidFill>
              </a:rPr>
              <a:t>Selected 2030 Action Targets – from the 20</a:t>
            </a:r>
          </a:p>
        </p:txBody>
      </p:sp>
      <p:sp>
        <p:nvSpPr>
          <p:cNvPr id="3" name="Content Placeholder 2">
            <a:extLst>
              <a:ext uri="{FF2B5EF4-FFF2-40B4-BE49-F238E27FC236}">
                <a16:creationId xmlns:a16="http://schemas.microsoft.com/office/drawing/2014/main" id="{0C11A9C3-31E7-4E03-9C03-A40166FD33F7}"/>
              </a:ext>
            </a:extLst>
          </p:cNvPr>
          <p:cNvSpPr>
            <a:spLocks noGrp="1"/>
          </p:cNvSpPr>
          <p:nvPr>
            <p:ph idx="1"/>
          </p:nvPr>
        </p:nvSpPr>
        <p:spPr>
          <a:xfrm>
            <a:off x="333375" y="1333500"/>
            <a:ext cx="11344275" cy="5324475"/>
          </a:xfrm>
        </p:spPr>
        <p:txBody>
          <a:bodyPr>
            <a:normAutofit fontScale="77500" lnSpcReduction="20000"/>
          </a:bodyPr>
          <a:lstStyle/>
          <a:p>
            <a:pPr marL="514350" indent="-514350">
              <a:buAutoNum type="arabicPeriod"/>
            </a:pPr>
            <a:r>
              <a:rPr lang="en-GB" sz="2900" dirty="0">
                <a:solidFill>
                  <a:srgbClr val="00B050"/>
                </a:solidFill>
              </a:rPr>
              <a:t>Retain and restore </a:t>
            </a:r>
            <a:r>
              <a:rPr lang="en-GB" sz="2900" dirty="0"/>
              <a:t>freshwater, marine and terrestrial ecosystems, increasing by at least [50%] the land and sea area </a:t>
            </a:r>
            <a:r>
              <a:rPr lang="en-GB" sz="2900" u="sng" dirty="0">
                <a:solidFill>
                  <a:srgbClr val="00B050"/>
                </a:solidFill>
              </a:rPr>
              <a:t>under comprehensive spatial planning addressing land/sea use change</a:t>
            </a:r>
            <a:r>
              <a:rPr lang="en-GB" sz="2900" dirty="0"/>
              <a:t>, achieving by 2030 a net increase in area, </a:t>
            </a:r>
            <a:r>
              <a:rPr lang="en-GB" sz="2900" dirty="0">
                <a:solidFill>
                  <a:srgbClr val="00B050"/>
                </a:solidFill>
              </a:rPr>
              <a:t>connectivity and integrity </a:t>
            </a:r>
            <a:r>
              <a:rPr lang="en-GB" sz="2900" dirty="0"/>
              <a:t>and </a:t>
            </a:r>
            <a:r>
              <a:rPr lang="en-GB" sz="2900" dirty="0">
                <a:solidFill>
                  <a:srgbClr val="00B050"/>
                </a:solidFill>
              </a:rPr>
              <a:t>retaining existing intact areas and wilderness.</a:t>
            </a:r>
          </a:p>
          <a:p>
            <a:pPr marL="514350" indent="-514350">
              <a:buAutoNum type="arabicPeriod"/>
            </a:pPr>
            <a:r>
              <a:rPr lang="en-GB" sz="2900" dirty="0">
                <a:solidFill>
                  <a:srgbClr val="00B050"/>
                </a:solidFill>
              </a:rPr>
              <a:t>Protect sites of particular importance for biodiversity through protected areas and other effective area-based conservation measures</a:t>
            </a:r>
            <a:r>
              <a:rPr lang="en-GB" sz="2900" dirty="0"/>
              <a:t>, by 2030 </a:t>
            </a:r>
            <a:r>
              <a:rPr lang="en-GB" sz="2900" dirty="0">
                <a:solidFill>
                  <a:srgbClr val="00B050"/>
                </a:solidFill>
              </a:rPr>
              <a:t>covering at least [60%] of such sites </a:t>
            </a:r>
            <a:r>
              <a:rPr lang="en-GB" sz="2900" dirty="0"/>
              <a:t>and </a:t>
            </a:r>
            <a:r>
              <a:rPr lang="en-GB" sz="2900" u="sng" dirty="0">
                <a:solidFill>
                  <a:srgbClr val="00B050"/>
                </a:solidFill>
              </a:rPr>
              <a:t>at least [30%] of land and sea areas </a:t>
            </a:r>
            <a:r>
              <a:rPr lang="en-GB" sz="2900" dirty="0"/>
              <a:t>with at </a:t>
            </a:r>
            <a:r>
              <a:rPr lang="en-GB" sz="2900" dirty="0">
                <a:solidFill>
                  <a:srgbClr val="FF0000"/>
                </a:solidFill>
              </a:rPr>
              <a:t>least [10%] under strict protection</a:t>
            </a:r>
            <a:r>
              <a:rPr lang="en-GB" sz="2900" dirty="0"/>
              <a:t>.</a:t>
            </a:r>
          </a:p>
          <a:p>
            <a:pPr marL="514350" indent="-514350">
              <a:buAutoNum type="arabicPeriod"/>
            </a:pPr>
            <a:r>
              <a:rPr lang="en-GB" sz="2900" dirty="0">
                <a:solidFill>
                  <a:srgbClr val="00B050"/>
                </a:solidFill>
              </a:rPr>
              <a:t>Control all pathways for the introduction of invasive alien species</a:t>
            </a:r>
            <a:r>
              <a:rPr lang="en-GB" sz="2900" dirty="0"/>
              <a:t>, achieving by 2030 a [50%] reduction in the rate of new introductions, and eradicate or control invasive alien species to eliminate or reduce their impacts by 2030 in at least [50%] of priority sites.</a:t>
            </a:r>
          </a:p>
          <a:p>
            <a:pPr marL="514350" indent="-514350">
              <a:buAutoNum type="arabicPeriod"/>
            </a:pPr>
            <a:r>
              <a:rPr lang="en-GB" sz="2900" dirty="0">
                <a:solidFill>
                  <a:srgbClr val="00B050"/>
                </a:solidFill>
              </a:rPr>
              <a:t>Reduce by 2030 pollution from excess nutrients, biocides, plastic waste </a:t>
            </a:r>
            <a:r>
              <a:rPr lang="en-GB" sz="2900" dirty="0"/>
              <a:t>and other sources by at least [50%].</a:t>
            </a:r>
          </a:p>
          <a:p>
            <a:pPr marL="514350" indent="-514350">
              <a:buAutoNum type="arabicPeriod"/>
            </a:pPr>
            <a:r>
              <a:rPr lang="en-GB" sz="2900" dirty="0">
                <a:solidFill>
                  <a:srgbClr val="00B050"/>
                </a:solidFill>
              </a:rPr>
              <a:t>Ensure by 2030 that the </a:t>
            </a:r>
            <a:r>
              <a:rPr lang="en-GB" sz="2900" u="sng" dirty="0">
                <a:solidFill>
                  <a:srgbClr val="00B050"/>
                </a:solidFill>
              </a:rPr>
              <a:t>harvesting, trade and use of wild species, is legal and at sustainable levels.</a:t>
            </a:r>
          </a:p>
          <a:p>
            <a:pPr marL="514350" indent="-514350">
              <a:buAutoNum type="arabicPeriod"/>
            </a:pPr>
            <a:r>
              <a:rPr lang="en-GB" sz="2900" dirty="0">
                <a:solidFill>
                  <a:srgbClr val="00B050"/>
                </a:solidFill>
              </a:rPr>
              <a:t>****Contribute to climate change mitigation and adaptation </a:t>
            </a:r>
            <a:r>
              <a:rPr lang="en-GB" sz="2900" dirty="0"/>
              <a:t>and disaster risk reduction through </a:t>
            </a:r>
            <a:r>
              <a:rPr lang="en-GB" sz="2900" dirty="0">
                <a:solidFill>
                  <a:srgbClr val="00B050"/>
                </a:solidFill>
              </a:rPr>
              <a:t>nature-based solutions providing by 2030 [about 30%] </a:t>
            </a:r>
            <a:r>
              <a:rPr lang="en-GB" sz="2900" dirty="0"/>
              <a:t>[at least XXX MT CO</a:t>
            </a:r>
            <a:r>
              <a:rPr lang="en-GB" sz="2900" baseline="-25000" dirty="0"/>
              <a:t>2</a:t>
            </a:r>
            <a:r>
              <a:rPr lang="en-GB" sz="2900" dirty="0"/>
              <a:t>=] of the mitigation effort needed to achieve the goals of the Paris Agreement, complementing stringent emission reductions, and avoiding negative impacts on biodiversity and food security.</a:t>
            </a:r>
            <a:endParaRPr lang="en-US" sz="2900" dirty="0"/>
          </a:p>
          <a:p>
            <a:pPr marL="514350" indent="-514350">
              <a:buAutoNum type="arabicPeriod"/>
            </a:pPr>
            <a:endParaRPr lang="en-GB" sz="2400" dirty="0"/>
          </a:p>
          <a:p>
            <a:pPr marL="514350" indent="-514350">
              <a:buAutoNum type="arabicPeriod"/>
            </a:pPr>
            <a:endParaRPr lang="en-GB" sz="2400" dirty="0"/>
          </a:p>
          <a:p>
            <a:endParaRPr lang="en-BZ" dirty="0"/>
          </a:p>
        </p:txBody>
      </p:sp>
    </p:spTree>
    <p:extLst>
      <p:ext uri="{BB962C8B-B14F-4D97-AF65-F5344CB8AC3E}">
        <p14:creationId xmlns:p14="http://schemas.microsoft.com/office/powerpoint/2010/main" val="2713474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3D8E4-F868-423A-9A58-1D450E5EDC1C}"/>
              </a:ext>
            </a:extLst>
          </p:cNvPr>
          <p:cNvSpPr>
            <a:spLocks noGrp="1"/>
          </p:cNvSpPr>
          <p:nvPr>
            <p:ph type="title"/>
          </p:nvPr>
        </p:nvSpPr>
        <p:spPr>
          <a:xfrm>
            <a:off x="838200" y="13494"/>
            <a:ext cx="10515600" cy="1325563"/>
          </a:xfrm>
        </p:spPr>
        <p:txBody>
          <a:bodyPr>
            <a:normAutofit/>
          </a:bodyPr>
          <a:lstStyle/>
          <a:p>
            <a:r>
              <a:rPr lang="en-BZ" sz="5400" b="1" dirty="0">
                <a:solidFill>
                  <a:srgbClr val="0070C0"/>
                </a:solidFill>
              </a:rPr>
              <a:t>IUCN in the Post 2020 Space</a:t>
            </a:r>
          </a:p>
        </p:txBody>
      </p:sp>
      <p:sp>
        <p:nvSpPr>
          <p:cNvPr id="3" name="Content Placeholder 2">
            <a:extLst>
              <a:ext uri="{FF2B5EF4-FFF2-40B4-BE49-F238E27FC236}">
                <a16:creationId xmlns:a16="http://schemas.microsoft.com/office/drawing/2014/main" id="{09F3AAAA-A745-45AF-ABE1-BC8E29BB71D4}"/>
              </a:ext>
            </a:extLst>
          </p:cNvPr>
          <p:cNvSpPr>
            <a:spLocks noGrp="1"/>
          </p:cNvSpPr>
          <p:nvPr>
            <p:ph idx="1"/>
          </p:nvPr>
        </p:nvSpPr>
        <p:spPr>
          <a:xfrm>
            <a:off x="533399" y="1485900"/>
            <a:ext cx="11096625" cy="5006975"/>
          </a:xfrm>
        </p:spPr>
        <p:txBody>
          <a:bodyPr>
            <a:normAutofit fontScale="85000" lnSpcReduction="20000"/>
          </a:bodyPr>
          <a:lstStyle/>
          <a:p>
            <a:r>
              <a:rPr lang="en-BZ" sz="3000" dirty="0">
                <a:solidFill>
                  <a:srgbClr val="00B050"/>
                </a:solidFill>
              </a:rPr>
              <a:t>IUCN Council Task Force – consolidated views</a:t>
            </a:r>
          </a:p>
          <a:p>
            <a:pPr marL="0" indent="0">
              <a:buNone/>
            </a:pPr>
            <a:endParaRPr lang="en-BZ" sz="2400" dirty="0">
              <a:solidFill>
                <a:srgbClr val="00B050"/>
              </a:solidFill>
            </a:endParaRPr>
          </a:p>
          <a:p>
            <a:r>
              <a:rPr lang="en-US" sz="3000" dirty="0">
                <a:solidFill>
                  <a:srgbClr val="00B050"/>
                </a:solidFill>
              </a:rPr>
              <a:t>SSC Post-2020 Biodiversity Targets Task Force </a:t>
            </a:r>
            <a:r>
              <a:rPr lang="en-US" sz="2400" dirty="0"/>
              <a:t>(</a:t>
            </a:r>
            <a:r>
              <a:rPr lang="en-US" sz="2400" dirty="0">
                <a:hlinkClick r:id="rId2"/>
              </a:rPr>
              <a:t>https://research.ncl.ac.uk/biodiversitypost2020/</a:t>
            </a:r>
            <a:r>
              <a:rPr lang="en-US" sz="2400" dirty="0"/>
              <a:t>)</a:t>
            </a:r>
          </a:p>
          <a:p>
            <a:pPr marL="0" indent="0">
              <a:buNone/>
            </a:pPr>
            <a:r>
              <a:rPr lang="en-US" sz="2400" b="1" i="1" dirty="0"/>
              <a:t>Halt overall species’ population declines by 2030 such that they have recovered by 2050, prevent extinctions of all species, and improve the status of at least 30% of species by 2030 and 100% by 2050 </a:t>
            </a:r>
          </a:p>
          <a:p>
            <a:pPr marL="0" indent="0">
              <a:buNone/>
            </a:pPr>
            <a:endParaRPr lang="en-US" sz="2400" dirty="0"/>
          </a:p>
          <a:p>
            <a:r>
              <a:rPr lang="en-BZ" sz="3000" dirty="0">
                <a:solidFill>
                  <a:srgbClr val="00B050"/>
                </a:solidFill>
              </a:rPr>
              <a:t>WCPA Beyond the Aichi Targets Task Force</a:t>
            </a:r>
          </a:p>
          <a:p>
            <a:pPr marL="0" indent="0">
              <a:buNone/>
            </a:pPr>
            <a:r>
              <a:rPr lang="en-BZ" sz="2400" dirty="0"/>
              <a:t>(https://naturebeyond2020.com/)</a:t>
            </a:r>
          </a:p>
          <a:p>
            <a:pPr marL="0" indent="0">
              <a:buNone/>
            </a:pPr>
            <a:endParaRPr lang="en-BZ" sz="2400" dirty="0"/>
          </a:p>
          <a:p>
            <a:r>
              <a:rPr lang="en-BZ" sz="3000" dirty="0">
                <a:solidFill>
                  <a:srgbClr val="00B050"/>
                </a:solidFill>
              </a:rPr>
              <a:t>Secretariat – Jane Smart and Trevor </a:t>
            </a:r>
            <a:r>
              <a:rPr lang="en-BZ" sz="3000" dirty="0" err="1">
                <a:solidFill>
                  <a:srgbClr val="00B050"/>
                </a:solidFill>
              </a:rPr>
              <a:t>Sandwith</a:t>
            </a:r>
            <a:r>
              <a:rPr lang="en-BZ" sz="3000" dirty="0">
                <a:solidFill>
                  <a:srgbClr val="00B050"/>
                </a:solidFill>
              </a:rPr>
              <a:t>- IUCN is an active player within CBD - </a:t>
            </a:r>
            <a:r>
              <a:rPr lang="en-BZ" sz="2400" dirty="0"/>
              <a:t>IUCN Views on the Post 2020 Targets</a:t>
            </a:r>
          </a:p>
          <a:p>
            <a:pPr marL="0" indent="0">
              <a:buNone/>
            </a:pPr>
            <a:r>
              <a:rPr lang="en-BZ" sz="2400" dirty="0"/>
              <a:t> (https://www.iucn.org/files/iucn-views-post-2020-global-biodiversity-framework-content-and-scope-submission-december-15-2018)</a:t>
            </a:r>
          </a:p>
        </p:txBody>
      </p:sp>
      <p:pic>
        <p:nvPicPr>
          <p:cNvPr id="5" name="Picture 4">
            <a:extLst>
              <a:ext uri="{FF2B5EF4-FFF2-40B4-BE49-F238E27FC236}">
                <a16:creationId xmlns:a16="http://schemas.microsoft.com/office/drawing/2014/main" id="{C3D54CB0-609B-4B60-A596-E07EB6A2C5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8339" y="0"/>
            <a:ext cx="2283661" cy="2176329"/>
          </a:xfrm>
          <a:prstGeom prst="rect">
            <a:avLst/>
          </a:prstGeom>
        </p:spPr>
      </p:pic>
    </p:spTree>
    <p:extLst>
      <p:ext uri="{BB962C8B-B14F-4D97-AF65-F5344CB8AC3E}">
        <p14:creationId xmlns:p14="http://schemas.microsoft.com/office/powerpoint/2010/main" val="926442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95CA2-7340-428A-AFFF-E595E19302BE}"/>
              </a:ext>
            </a:extLst>
          </p:cNvPr>
          <p:cNvSpPr>
            <a:spLocks noGrp="1"/>
          </p:cNvSpPr>
          <p:nvPr>
            <p:ph type="title"/>
          </p:nvPr>
        </p:nvSpPr>
        <p:spPr>
          <a:xfrm>
            <a:off x="400049" y="431800"/>
            <a:ext cx="9382125" cy="1325563"/>
          </a:xfrm>
        </p:spPr>
        <p:txBody>
          <a:bodyPr>
            <a:normAutofit fontScale="90000"/>
          </a:bodyPr>
          <a:lstStyle/>
          <a:p>
            <a:r>
              <a:rPr lang="en-BZ" sz="4000" dirty="0">
                <a:solidFill>
                  <a:srgbClr val="0070C0"/>
                </a:solidFill>
              </a:rPr>
              <a:t>WCPA Task Force on Beyond the Aichi Targets</a:t>
            </a:r>
            <a:br>
              <a:rPr lang="en-US" dirty="0">
                <a:solidFill>
                  <a:srgbClr val="00B050"/>
                </a:solidFill>
              </a:rPr>
            </a:br>
            <a:r>
              <a:rPr lang="en-BZ" sz="4000" dirty="0"/>
              <a:t>(https://naturebeyond2020.com/)</a:t>
            </a:r>
            <a:br>
              <a:rPr lang="en-BZ" dirty="0"/>
            </a:br>
            <a:endParaRPr lang="en-BZ" dirty="0"/>
          </a:p>
        </p:txBody>
      </p:sp>
      <p:sp>
        <p:nvSpPr>
          <p:cNvPr id="3" name="Content Placeholder 2">
            <a:extLst>
              <a:ext uri="{FF2B5EF4-FFF2-40B4-BE49-F238E27FC236}">
                <a16:creationId xmlns:a16="http://schemas.microsoft.com/office/drawing/2014/main" id="{ED4E9DDB-941C-48EA-A0FE-13DC10F0AD5A}"/>
              </a:ext>
            </a:extLst>
          </p:cNvPr>
          <p:cNvSpPr>
            <a:spLocks noGrp="1"/>
          </p:cNvSpPr>
          <p:nvPr>
            <p:ph idx="1"/>
          </p:nvPr>
        </p:nvSpPr>
        <p:spPr/>
        <p:txBody>
          <a:bodyPr/>
          <a:lstStyle/>
          <a:p>
            <a:r>
              <a:rPr lang="en-BZ" dirty="0"/>
              <a:t>Harvey Locke – Chair</a:t>
            </a:r>
          </a:p>
          <a:p>
            <a:r>
              <a:rPr lang="en-BZ" dirty="0"/>
              <a:t>Alison Woodley – Canada Lead</a:t>
            </a:r>
          </a:p>
          <a:p>
            <a:r>
              <a:rPr lang="en-BZ" dirty="0"/>
              <a:t>Peer Reviewed Papers: </a:t>
            </a:r>
          </a:p>
          <a:p>
            <a:pPr marL="914400" lvl="1" indent="-457200">
              <a:buFont typeface="+mj-lt"/>
              <a:buAutoNum type="arabicPeriod"/>
            </a:pPr>
            <a:r>
              <a:rPr lang="en-US" dirty="0">
                <a:solidFill>
                  <a:srgbClr val="00B050"/>
                </a:solidFill>
              </a:rPr>
              <a:t>A Review of Evidence for Area-based Conservation Targets for the Post-2020 Global Biodiversity Framework</a:t>
            </a:r>
          </a:p>
          <a:p>
            <a:pPr lvl="2"/>
            <a:r>
              <a:rPr lang="en-US" dirty="0">
                <a:solidFill>
                  <a:srgbClr val="00B050"/>
                </a:solidFill>
              </a:rPr>
              <a:t>Strong support for 30-70% protection</a:t>
            </a:r>
          </a:p>
          <a:p>
            <a:pPr marL="914400" lvl="1" indent="-457200">
              <a:buFont typeface="+mj-lt"/>
              <a:buAutoNum type="arabicPeriod"/>
            </a:pPr>
            <a:r>
              <a:rPr lang="en-US" dirty="0">
                <a:solidFill>
                  <a:srgbClr val="00B050"/>
                </a:solidFill>
              </a:rPr>
              <a:t>A Global Survey of Conservation Scientists</a:t>
            </a:r>
          </a:p>
          <a:p>
            <a:pPr lvl="2"/>
            <a:r>
              <a:rPr lang="en-US" dirty="0">
                <a:solidFill>
                  <a:srgbClr val="00B050"/>
                </a:solidFill>
              </a:rPr>
              <a:t>81 Countries – enormous  support for large conservation targets, retention of wilderness, KBAs, connectivity</a:t>
            </a:r>
          </a:p>
          <a:p>
            <a:pPr marL="914400" lvl="1" indent="-457200">
              <a:buFont typeface="+mj-lt"/>
              <a:buAutoNum type="arabicPeriod"/>
            </a:pPr>
            <a:r>
              <a:rPr lang="en-US" dirty="0">
                <a:solidFill>
                  <a:srgbClr val="00B050"/>
                </a:solidFill>
              </a:rPr>
              <a:t>Three Global Conditions for Biodiversity Conservation and Sustainable Use: an implementation framework</a:t>
            </a:r>
          </a:p>
          <a:p>
            <a:pPr lvl="1"/>
            <a:endParaRPr lang="en-US" b="1" dirty="0"/>
          </a:p>
          <a:p>
            <a:pPr lvl="1"/>
            <a:endParaRPr lang="en-US" b="1" dirty="0"/>
          </a:p>
          <a:p>
            <a:pPr lvl="1"/>
            <a:endParaRPr lang="en-BZ" dirty="0"/>
          </a:p>
          <a:p>
            <a:endParaRPr lang="en-BZ" dirty="0"/>
          </a:p>
          <a:p>
            <a:endParaRPr lang="en-BZ" dirty="0"/>
          </a:p>
          <a:p>
            <a:endParaRPr lang="en-BZ" dirty="0"/>
          </a:p>
        </p:txBody>
      </p:sp>
      <p:pic>
        <p:nvPicPr>
          <p:cNvPr id="5" name="Picture 4">
            <a:extLst>
              <a:ext uri="{FF2B5EF4-FFF2-40B4-BE49-F238E27FC236}">
                <a16:creationId xmlns:a16="http://schemas.microsoft.com/office/drawing/2014/main" id="{997B6BCA-AAA2-40D5-ADAE-3AB576DD0D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9320" y="431800"/>
            <a:ext cx="3065652" cy="758825"/>
          </a:xfrm>
          <a:prstGeom prst="rect">
            <a:avLst/>
          </a:prstGeom>
        </p:spPr>
      </p:pic>
    </p:spTree>
    <p:extLst>
      <p:ext uri="{BB962C8B-B14F-4D97-AF65-F5344CB8AC3E}">
        <p14:creationId xmlns:p14="http://schemas.microsoft.com/office/powerpoint/2010/main" val="1618062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a:extLst>
              <a:ext uri="{FF2B5EF4-FFF2-40B4-BE49-F238E27FC236}">
                <a16:creationId xmlns:a16="http://schemas.microsoft.com/office/drawing/2014/main" id="{205D31A1-53E8-4095-AFBD-F4BAD827706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591175" y="628650"/>
            <a:ext cx="6477000" cy="4800600"/>
          </a:xfrm>
          <a:prstGeom prst="rect">
            <a:avLst/>
          </a:prstGeom>
          <a:noFill/>
          <a:ln>
            <a:noFill/>
          </a:ln>
        </p:spPr>
      </p:pic>
      <p:sp>
        <p:nvSpPr>
          <p:cNvPr id="3" name="TextBox 2">
            <a:extLst>
              <a:ext uri="{FF2B5EF4-FFF2-40B4-BE49-F238E27FC236}">
                <a16:creationId xmlns:a16="http://schemas.microsoft.com/office/drawing/2014/main" id="{CDBEC246-B25B-42DC-86D7-55C74530B017}"/>
              </a:ext>
            </a:extLst>
          </p:cNvPr>
          <p:cNvSpPr txBox="1"/>
          <p:nvPr/>
        </p:nvSpPr>
        <p:spPr>
          <a:xfrm>
            <a:off x="323851" y="474345"/>
            <a:ext cx="5181599" cy="5909310"/>
          </a:xfrm>
          <a:prstGeom prst="rect">
            <a:avLst/>
          </a:prstGeom>
          <a:noFill/>
        </p:spPr>
        <p:txBody>
          <a:bodyPr wrap="square" rtlCol="0">
            <a:spAutoFit/>
          </a:bodyPr>
          <a:lstStyle/>
          <a:p>
            <a:r>
              <a:rPr lang="en-CA" b="1" dirty="0"/>
              <a:t>C1: </a:t>
            </a:r>
            <a:r>
              <a:rPr lang="en-CA" dirty="0"/>
              <a:t>Secure</a:t>
            </a:r>
            <a:r>
              <a:rPr lang="en-CA" b="1" dirty="0"/>
              <a:t> </a:t>
            </a:r>
            <a:r>
              <a:rPr lang="en-CA" dirty="0"/>
              <a:t>endangered species, protect all remaining primary ecosystem fragments, maintain pollinators, increase ecological restoration. Mainstream sustainable practises, reduction and urban planning for compact cities </a:t>
            </a:r>
          </a:p>
          <a:p>
            <a:r>
              <a:rPr lang="en-US" b="1" dirty="0"/>
              <a:t>C2</a:t>
            </a:r>
            <a:r>
              <a:rPr lang="en-CA" b="1" dirty="0"/>
              <a:t>: </a:t>
            </a:r>
            <a:r>
              <a:rPr lang="en-CA" dirty="0"/>
              <a:t>Establish</a:t>
            </a:r>
            <a:r>
              <a:rPr lang="en-CA" b="1" dirty="0"/>
              <a:t> </a:t>
            </a:r>
            <a:r>
              <a:rPr lang="en-CA" dirty="0"/>
              <a:t>“ecologically representative and well-connected systems of protected areas… integrated into the wider landscape”; restore and maintain ecological processes and viable populations of native species (increase area protected to 25 to 75% of ecoregion). Practise sustainable resource extraction outside</a:t>
            </a:r>
            <a:endParaRPr lang="en-US" dirty="0"/>
          </a:p>
          <a:p>
            <a:r>
              <a:rPr lang="en-US" b="1" dirty="0"/>
              <a:t>C3</a:t>
            </a:r>
            <a:r>
              <a:rPr lang="en-CA" b="1" dirty="0"/>
              <a:t>: </a:t>
            </a:r>
            <a:r>
              <a:rPr lang="en-CA" dirty="0"/>
              <a:t>Retain overall ecological integrity and associated global processes such as carbon storage and rainfall generation, </a:t>
            </a:r>
            <a:r>
              <a:rPr lang="en-US" dirty="0"/>
              <a:t>fluvial</a:t>
            </a:r>
            <a:r>
              <a:rPr lang="en-CA" dirty="0"/>
              <a:t> flows and large migrations; prevent further fragmentation allowing only rare nodes of intense industrial development enveloped in a largely wild matrix. Remove and restore anomalies. Control invasive species where needed. Secure Indigenous knowledge and livelihoods.</a:t>
            </a:r>
            <a:endParaRPr lang="en-US" dirty="0"/>
          </a:p>
          <a:p>
            <a:endParaRPr lang="en-BZ" dirty="0"/>
          </a:p>
        </p:txBody>
      </p:sp>
    </p:spTree>
    <p:extLst>
      <p:ext uri="{BB962C8B-B14F-4D97-AF65-F5344CB8AC3E}">
        <p14:creationId xmlns:p14="http://schemas.microsoft.com/office/powerpoint/2010/main" val="4013244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B1BBE-3BDC-434E-9DEB-FAE500D4F611}"/>
              </a:ext>
            </a:extLst>
          </p:cNvPr>
          <p:cNvSpPr>
            <a:spLocks noGrp="1"/>
          </p:cNvSpPr>
          <p:nvPr>
            <p:ph type="title"/>
          </p:nvPr>
        </p:nvSpPr>
        <p:spPr/>
        <p:txBody>
          <a:bodyPr/>
          <a:lstStyle/>
          <a:p>
            <a:r>
              <a:rPr lang="en-BZ" dirty="0">
                <a:solidFill>
                  <a:srgbClr val="002060"/>
                </a:solidFill>
              </a:rPr>
              <a:t>Discussion:</a:t>
            </a:r>
          </a:p>
        </p:txBody>
      </p:sp>
      <p:sp>
        <p:nvSpPr>
          <p:cNvPr id="3" name="Content Placeholder 2">
            <a:extLst>
              <a:ext uri="{FF2B5EF4-FFF2-40B4-BE49-F238E27FC236}">
                <a16:creationId xmlns:a16="http://schemas.microsoft.com/office/drawing/2014/main" id="{FF58EAAF-3A5C-413D-B947-98AC0F214F73}"/>
              </a:ext>
            </a:extLst>
          </p:cNvPr>
          <p:cNvSpPr>
            <a:spLocks noGrp="1"/>
          </p:cNvSpPr>
          <p:nvPr>
            <p:ph idx="1"/>
          </p:nvPr>
        </p:nvSpPr>
        <p:spPr/>
        <p:txBody>
          <a:bodyPr/>
          <a:lstStyle/>
          <a:p>
            <a:pPr marL="514350" indent="-514350">
              <a:buFont typeface="+mj-lt"/>
              <a:buAutoNum type="arabicPeriod"/>
            </a:pPr>
            <a:r>
              <a:rPr lang="en-BZ" dirty="0"/>
              <a:t>What is missing?</a:t>
            </a:r>
          </a:p>
          <a:p>
            <a:pPr lvl="1"/>
            <a:r>
              <a:rPr lang="en-BZ" sz="2800" dirty="0"/>
              <a:t> </a:t>
            </a:r>
            <a:r>
              <a:rPr lang="en-BZ" sz="2800" dirty="0">
                <a:solidFill>
                  <a:srgbClr val="FF0000"/>
                </a:solidFill>
              </a:rPr>
              <a:t>Protected area effectiveness, equity, representativeness</a:t>
            </a:r>
          </a:p>
          <a:p>
            <a:pPr marL="514350" indent="-514350">
              <a:buFont typeface="+mj-lt"/>
              <a:buAutoNum type="arabicPeriod"/>
            </a:pPr>
            <a:r>
              <a:rPr lang="en-BZ" dirty="0"/>
              <a:t>Is it bold enough given the global crises?</a:t>
            </a:r>
          </a:p>
          <a:p>
            <a:pPr marL="514350" indent="-514350">
              <a:buFont typeface="+mj-lt"/>
              <a:buAutoNum type="arabicPeriod"/>
            </a:pPr>
            <a:r>
              <a:rPr lang="en-US" i="1" dirty="0"/>
              <a:t>How will Canada advocate at international gatherings that countries around the world set a goal of 30 per cent conservation by 2030? </a:t>
            </a:r>
            <a:endParaRPr lang="en-US" dirty="0"/>
          </a:p>
          <a:p>
            <a:pPr marL="514350" indent="-514350">
              <a:buFont typeface="+mj-lt"/>
              <a:buAutoNum type="arabicPeriod"/>
            </a:pPr>
            <a:endParaRPr lang="en-BZ" sz="3600" dirty="0"/>
          </a:p>
        </p:txBody>
      </p:sp>
    </p:spTree>
    <p:extLst>
      <p:ext uri="{BB962C8B-B14F-4D97-AF65-F5344CB8AC3E}">
        <p14:creationId xmlns:p14="http://schemas.microsoft.com/office/powerpoint/2010/main" val="1721033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17400</TotalTime>
  <Words>1318</Words>
  <Application>Microsoft Office PowerPoint</Application>
  <PresentationFormat>Widescreen</PresentationFormat>
  <Paragraphs>85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IUCN and the Post 2020 Agenda   – with a focus on area based conservation </vt:lpstr>
      <vt:lpstr>Context for a Post 2020 Conservation Agenda</vt:lpstr>
      <vt:lpstr>PowerPoint Presentation</vt:lpstr>
      <vt:lpstr>CBD - Open-Ended Working Group Process</vt:lpstr>
      <vt:lpstr>PowerPoint Presentation</vt:lpstr>
      <vt:lpstr>ARCHITECTURE OF THE GLOBAL BIODIVERSITY FRAMEWORK – Zero Draft </vt:lpstr>
      <vt:lpstr>Selected 2030 Action Targets – from the 20</vt:lpstr>
      <vt:lpstr>IUCN in the Post 2020 Space</vt:lpstr>
      <vt:lpstr>WCPA Task Force on Beyond the Aichi Targets (https://naturebeyond2020.com/) </vt:lpstr>
      <vt:lpstr>PowerPoint Presentation</vt:lpstr>
      <vt:lpstr>Discussion:</vt:lpstr>
    </vt:vector>
  </TitlesOfParts>
  <Company>IUCN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SANDWITH Trevor</dc:creator>
  <cp:lastModifiedBy>Stephen Woodley</cp:lastModifiedBy>
  <cp:revision>56</cp:revision>
  <dcterms:created xsi:type="dcterms:W3CDTF">2020-01-10T09:17:42Z</dcterms:created>
  <dcterms:modified xsi:type="dcterms:W3CDTF">2020-01-28T17:54:42Z</dcterms:modified>
</cp:coreProperties>
</file>