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460" r:id="rId3"/>
    <p:sldId id="461" r:id="rId4"/>
    <p:sldId id="471" r:id="rId5"/>
    <p:sldId id="462" r:id="rId6"/>
    <p:sldId id="463" r:id="rId7"/>
    <p:sldId id="469" r:id="rId8"/>
    <p:sldId id="470" r:id="rId9"/>
    <p:sldId id="466" r:id="rId10"/>
    <p:sldId id="467" r:id="rId11"/>
    <p:sldId id="440" r:id="rId12"/>
    <p:sldId id="441" r:id="rId13"/>
    <p:sldId id="472" r:id="rId14"/>
    <p:sldId id="452" r:id="rId15"/>
    <p:sldId id="453" r:id="rId16"/>
    <p:sldId id="443" r:id="rId17"/>
    <p:sldId id="444" r:id="rId18"/>
    <p:sldId id="445" r:id="rId19"/>
    <p:sldId id="447" r:id="rId20"/>
    <p:sldId id="446" r:id="rId21"/>
    <p:sldId id="448" r:id="rId22"/>
    <p:sldId id="454" r:id="rId23"/>
    <p:sldId id="408" r:id="rId24"/>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62" autoAdjust="0"/>
    <p:restoredTop sz="95005" autoAdjust="0"/>
  </p:normalViewPr>
  <p:slideViewPr>
    <p:cSldViewPr>
      <p:cViewPr varScale="1">
        <p:scale>
          <a:sx n="59" d="100"/>
          <a:sy n="59" d="100"/>
        </p:scale>
        <p:origin x="516" y="60"/>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varScale="1">
      <p:scale>
        <a:sx n="1" d="1"/>
        <a:sy n="1" d="1"/>
      </p:scale>
      <p:origin x="0" y="-4677"/>
    </p:cViewPr>
  </p:sorterViewPr>
  <p:notesViewPr>
    <p:cSldViewPr>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2B70F8-5865-C94E-959E-C0CF77D41F97}"/>
              </a:ext>
            </a:extLst>
          </p:cNvPr>
          <p:cNvSpPr>
            <a:spLocks noGrp="1"/>
          </p:cNvSpPr>
          <p:nvPr>
            <p:ph type="hdr" sz="quarter"/>
          </p:nvPr>
        </p:nvSpPr>
        <p:spPr>
          <a:xfrm>
            <a:off x="0" y="0"/>
            <a:ext cx="2971800" cy="464820"/>
          </a:xfrm>
          <a:prstGeom prst="rect">
            <a:avLst/>
          </a:prstGeom>
        </p:spPr>
        <p:txBody>
          <a:bodyPr vert="horz" lIns="92830" tIns="46415" rIns="92830" bIns="46415" rtlCol="0"/>
          <a:lstStyle>
            <a:lvl1pPr algn="l" eaLnBrk="0" hangingPunct="0">
              <a:defRPr sz="1200"/>
            </a:lvl1pPr>
          </a:lstStyle>
          <a:p>
            <a:pPr>
              <a:defRPr/>
            </a:pPr>
            <a:endParaRPr lang="en-GB"/>
          </a:p>
        </p:txBody>
      </p:sp>
      <p:sp>
        <p:nvSpPr>
          <p:cNvPr id="3" name="Date Placeholder 2">
            <a:extLst>
              <a:ext uri="{FF2B5EF4-FFF2-40B4-BE49-F238E27FC236}">
                <a16:creationId xmlns:a16="http://schemas.microsoft.com/office/drawing/2014/main" id="{73D99F2C-B731-B940-85F5-A385925337E6}"/>
              </a:ext>
            </a:extLst>
          </p:cNvPr>
          <p:cNvSpPr>
            <a:spLocks noGrp="1"/>
          </p:cNvSpPr>
          <p:nvPr>
            <p:ph type="dt" sz="quarter" idx="1"/>
          </p:nvPr>
        </p:nvSpPr>
        <p:spPr>
          <a:xfrm>
            <a:off x="3884613" y="0"/>
            <a:ext cx="2971800" cy="464820"/>
          </a:xfrm>
          <a:prstGeom prst="rect">
            <a:avLst/>
          </a:prstGeom>
        </p:spPr>
        <p:txBody>
          <a:bodyPr vert="horz" lIns="92830" tIns="46415" rIns="92830" bIns="46415" rtlCol="0"/>
          <a:lstStyle>
            <a:lvl1pPr algn="r" eaLnBrk="0" hangingPunct="0">
              <a:defRPr sz="1200"/>
            </a:lvl1pPr>
          </a:lstStyle>
          <a:p>
            <a:pPr>
              <a:defRPr/>
            </a:pPr>
            <a:fld id="{1EF0764B-86EC-D24E-A502-680BFF9CDB7E}" type="datetimeFigureOut">
              <a:rPr lang="en-US"/>
              <a:pPr>
                <a:defRPr/>
              </a:pPr>
              <a:t>12/01/2020</a:t>
            </a:fld>
            <a:endParaRPr lang="en-GB"/>
          </a:p>
        </p:txBody>
      </p:sp>
      <p:sp>
        <p:nvSpPr>
          <p:cNvPr id="4" name="Footer Placeholder 3">
            <a:extLst>
              <a:ext uri="{FF2B5EF4-FFF2-40B4-BE49-F238E27FC236}">
                <a16:creationId xmlns:a16="http://schemas.microsoft.com/office/drawing/2014/main" id="{727DA3D0-85AB-E741-B39A-CA0266ECB126}"/>
              </a:ext>
            </a:extLst>
          </p:cNvPr>
          <p:cNvSpPr>
            <a:spLocks noGrp="1"/>
          </p:cNvSpPr>
          <p:nvPr>
            <p:ph type="ftr" sz="quarter" idx="2"/>
          </p:nvPr>
        </p:nvSpPr>
        <p:spPr>
          <a:xfrm>
            <a:off x="0" y="8829966"/>
            <a:ext cx="2971800" cy="464820"/>
          </a:xfrm>
          <a:prstGeom prst="rect">
            <a:avLst/>
          </a:prstGeom>
        </p:spPr>
        <p:txBody>
          <a:bodyPr vert="horz" lIns="92830" tIns="46415" rIns="92830" bIns="46415" rtlCol="0" anchor="b"/>
          <a:lstStyle>
            <a:lvl1pPr algn="l" eaLnBrk="0" hangingPunct="0">
              <a:defRPr sz="1200"/>
            </a:lvl1pPr>
          </a:lstStyle>
          <a:p>
            <a:pPr>
              <a:defRPr/>
            </a:pPr>
            <a:endParaRPr lang="en-GB"/>
          </a:p>
        </p:txBody>
      </p:sp>
      <p:sp>
        <p:nvSpPr>
          <p:cNvPr id="5" name="Slide Number Placeholder 4">
            <a:extLst>
              <a:ext uri="{FF2B5EF4-FFF2-40B4-BE49-F238E27FC236}">
                <a16:creationId xmlns:a16="http://schemas.microsoft.com/office/drawing/2014/main" id="{1A0A2255-EFB9-AC4E-8A5F-65A242996193}"/>
              </a:ext>
            </a:extLst>
          </p:cNvPr>
          <p:cNvSpPr>
            <a:spLocks noGrp="1"/>
          </p:cNvSpPr>
          <p:nvPr>
            <p:ph type="sldNum" sz="quarter" idx="3"/>
          </p:nvPr>
        </p:nvSpPr>
        <p:spPr>
          <a:xfrm>
            <a:off x="3884613" y="8829966"/>
            <a:ext cx="2971800" cy="464820"/>
          </a:xfrm>
          <a:prstGeom prst="rect">
            <a:avLst/>
          </a:prstGeom>
        </p:spPr>
        <p:txBody>
          <a:bodyPr vert="horz" wrap="square" lIns="92830" tIns="46415" rIns="92830" bIns="46415" numCol="1" anchor="b" anchorCtr="0" compatLnSpc="1">
            <a:prstTxWarp prst="textNoShape">
              <a:avLst/>
            </a:prstTxWarp>
          </a:bodyPr>
          <a:lstStyle>
            <a:lvl1pPr algn="r">
              <a:defRPr sz="1200"/>
            </a:lvl1pPr>
          </a:lstStyle>
          <a:p>
            <a:pPr>
              <a:defRPr/>
            </a:pPr>
            <a:fld id="{6CD608D9-7B78-574B-8D98-62F41371ED0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C786B2-9C51-4747-9379-85B0B6CDF333}"/>
              </a:ext>
            </a:extLst>
          </p:cNvPr>
          <p:cNvSpPr>
            <a:spLocks noGrp="1"/>
          </p:cNvSpPr>
          <p:nvPr>
            <p:ph type="hdr" sz="quarter"/>
          </p:nvPr>
        </p:nvSpPr>
        <p:spPr>
          <a:xfrm>
            <a:off x="0" y="1"/>
            <a:ext cx="2971800" cy="466435"/>
          </a:xfrm>
          <a:prstGeom prst="rect">
            <a:avLst/>
          </a:prstGeom>
        </p:spPr>
        <p:txBody>
          <a:bodyPr vert="horz" lIns="92830" tIns="46415" rIns="92830" bIns="46415" rtlCol="0"/>
          <a:lstStyle>
            <a:lvl1pPr algn="l" eaLnBrk="0" hangingPunct="0">
              <a:defRPr sz="1200">
                <a:latin typeface="Arial" panose="020B0604020202020204" pitchFamily="34" charset="0"/>
                <a:cs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79B3F8B2-61B2-7C47-B4A1-92E873FCFC63}"/>
              </a:ext>
            </a:extLst>
          </p:cNvPr>
          <p:cNvSpPr>
            <a:spLocks noGrp="1"/>
          </p:cNvSpPr>
          <p:nvPr>
            <p:ph type="dt" idx="1"/>
          </p:nvPr>
        </p:nvSpPr>
        <p:spPr>
          <a:xfrm>
            <a:off x="3884613" y="1"/>
            <a:ext cx="2971800" cy="466435"/>
          </a:xfrm>
          <a:prstGeom prst="rect">
            <a:avLst/>
          </a:prstGeom>
        </p:spPr>
        <p:txBody>
          <a:bodyPr vert="horz" lIns="92830" tIns="46415" rIns="92830" bIns="46415" rtlCol="0"/>
          <a:lstStyle>
            <a:lvl1pPr algn="r" eaLnBrk="0" hangingPunct="0">
              <a:defRPr sz="1200">
                <a:latin typeface="Arial" panose="020B0604020202020204" pitchFamily="34" charset="0"/>
                <a:cs typeface="Arial" panose="020B0604020202020204" pitchFamily="34" charset="0"/>
              </a:defRPr>
            </a:lvl1pPr>
          </a:lstStyle>
          <a:p>
            <a:pPr>
              <a:defRPr/>
            </a:pPr>
            <a:fld id="{121478ED-9F44-6A43-ADDA-38EED87BEFEF}" type="datetimeFigureOut">
              <a:rPr lang="en-US"/>
              <a:pPr>
                <a:defRPr/>
              </a:pPr>
              <a:t>12/01/2020</a:t>
            </a:fld>
            <a:endParaRPr lang="en-US"/>
          </a:p>
        </p:txBody>
      </p:sp>
      <p:sp>
        <p:nvSpPr>
          <p:cNvPr id="4" name="Slide Image Placeholder 3">
            <a:extLst>
              <a:ext uri="{FF2B5EF4-FFF2-40B4-BE49-F238E27FC236}">
                <a16:creationId xmlns:a16="http://schemas.microsoft.com/office/drawing/2014/main" id="{BCBA1600-221F-974B-9B60-6E0E5C31BC53}"/>
              </a:ext>
            </a:extLst>
          </p:cNvPr>
          <p:cNvSpPr>
            <a:spLocks noGrp="1" noRot="1" noChangeAspect="1"/>
          </p:cNvSpPr>
          <p:nvPr>
            <p:ph type="sldImg" idx="2"/>
          </p:nvPr>
        </p:nvSpPr>
        <p:spPr>
          <a:xfrm>
            <a:off x="1336675" y="1162050"/>
            <a:ext cx="4184650" cy="3138488"/>
          </a:xfrm>
          <a:prstGeom prst="rect">
            <a:avLst/>
          </a:prstGeom>
          <a:noFill/>
          <a:ln w="12700">
            <a:solidFill>
              <a:prstClr val="black"/>
            </a:solidFill>
          </a:ln>
        </p:spPr>
        <p:txBody>
          <a:bodyPr vert="horz" lIns="92830" tIns="46415" rIns="92830" bIns="46415" rtlCol="0" anchor="ctr"/>
          <a:lstStyle/>
          <a:p>
            <a:pPr lvl="0"/>
            <a:endParaRPr lang="en-US" noProof="0"/>
          </a:p>
        </p:txBody>
      </p:sp>
      <p:sp>
        <p:nvSpPr>
          <p:cNvPr id="5" name="Notes Placeholder 4">
            <a:extLst>
              <a:ext uri="{FF2B5EF4-FFF2-40B4-BE49-F238E27FC236}">
                <a16:creationId xmlns:a16="http://schemas.microsoft.com/office/drawing/2014/main" id="{1C31B277-EC66-0644-A5E0-A225E50D2E9D}"/>
              </a:ext>
            </a:extLst>
          </p:cNvPr>
          <p:cNvSpPr>
            <a:spLocks noGrp="1"/>
          </p:cNvSpPr>
          <p:nvPr>
            <p:ph type="body" sz="quarter" idx="3"/>
          </p:nvPr>
        </p:nvSpPr>
        <p:spPr>
          <a:xfrm>
            <a:off x="685800" y="4473894"/>
            <a:ext cx="5486400" cy="3660458"/>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D30A3B2-B3CA-C741-9C42-093A51FDCB92}"/>
              </a:ext>
            </a:extLst>
          </p:cNvPr>
          <p:cNvSpPr>
            <a:spLocks noGrp="1"/>
          </p:cNvSpPr>
          <p:nvPr>
            <p:ph type="ftr" sz="quarter" idx="4"/>
          </p:nvPr>
        </p:nvSpPr>
        <p:spPr>
          <a:xfrm>
            <a:off x="0" y="8829969"/>
            <a:ext cx="2971800" cy="466434"/>
          </a:xfrm>
          <a:prstGeom prst="rect">
            <a:avLst/>
          </a:prstGeom>
        </p:spPr>
        <p:txBody>
          <a:bodyPr vert="horz" lIns="92830" tIns="46415" rIns="92830" bIns="46415" rtlCol="0" anchor="b"/>
          <a:lstStyle>
            <a:lvl1pPr algn="l" eaLnBrk="0" hangingPunct="0">
              <a:defRPr sz="1200">
                <a:latin typeface="Arial" panose="020B0604020202020204" pitchFamily="34" charset="0"/>
                <a:cs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0CE29692-7E7F-FA43-9858-C79D4961AB74}"/>
              </a:ext>
            </a:extLst>
          </p:cNvPr>
          <p:cNvSpPr>
            <a:spLocks noGrp="1"/>
          </p:cNvSpPr>
          <p:nvPr>
            <p:ph type="sldNum" sz="quarter" idx="5"/>
          </p:nvPr>
        </p:nvSpPr>
        <p:spPr>
          <a:xfrm>
            <a:off x="3884613" y="8829969"/>
            <a:ext cx="2971800" cy="466434"/>
          </a:xfrm>
          <a:prstGeom prst="rect">
            <a:avLst/>
          </a:prstGeom>
        </p:spPr>
        <p:txBody>
          <a:bodyPr vert="horz" wrap="square" lIns="92830" tIns="46415" rIns="92830" bIns="46415" numCol="1" anchor="b" anchorCtr="0" compatLnSpc="1">
            <a:prstTxWarp prst="textNoShape">
              <a:avLst/>
            </a:prstTxWarp>
          </a:bodyPr>
          <a:lstStyle>
            <a:lvl1pPr algn="r">
              <a:defRPr sz="1200"/>
            </a:lvl1pPr>
          </a:lstStyle>
          <a:p>
            <a:pPr>
              <a:defRPr/>
            </a:pPr>
            <a:fld id="{6133E6D8-7FC8-BA46-AAE2-69E2E4FA644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5A9560C-A671-9349-92F9-02513C8EED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8EEF0DB-9DD5-7D4F-B35C-E3B27BB770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
        <p:nvSpPr>
          <p:cNvPr id="6148" name="Slide Number Placeholder 3">
            <a:extLst>
              <a:ext uri="{FF2B5EF4-FFF2-40B4-BE49-F238E27FC236}">
                <a16:creationId xmlns:a16="http://schemas.microsoft.com/office/drawing/2014/main" id="{B3D83EA1-204C-7142-BF12-E1578BE171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4243" indent="-290093">
              <a:defRPr>
                <a:solidFill>
                  <a:schemeClr val="tx1"/>
                </a:solidFill>
                <a:latin typeface="Arial" panose="020B0604020202020204" pitchFamily="34" charset="0"/>
                <a:cs typeface="Arial" panose="020B0604020202020204" pitchFamily="34" charset="0"/>
              </a:defRPr>
            </a:lvl2pPr>
            <a:lvl3pPr marL="1160374" indent="-232075">
              <a:defRPr>
                <a:solidFill>
                  <a:schemeClr val="tx1"/>
                </a:solidFill>
                <a:latin typeface="Arial" panose="020B0604020202020204" pitchFamily="34" charset="0"/>
                <a:cs typeface="Arial" panose="020B0604020202020204" pitchFamily="34" charset="0"/>
              </a:defRPr>
            </a:lvl3pPr>
            <a:lvl4pPr marL="1624523" indent="-232075">
              <a:defRPr>
                <a:solidFill>
                  <a:schemeClr val="tx1"/>
                </a:solidFill>
                <a:latin typeface="Arial" panose="020B0604020202020204" pitchFamily="34" charset="0"/>
                <a:cs typeface="Arial" panose="020B0604020202020204" pitchFamily="34" charset="0"/>
              </a:defRPr>
            </a:lvl4pPr>
            <a:lvl5pPr marL="2088672" indent="-232075">
              <a:defRPr>
                <a:solidFill>
                  <a:schemeClr val="tx1"/>
                </a:solidFill>
                <a:latin typeface="Arial" panose="020B0604020202020204" pitchFamily="34" charset="0"/>
                <a:cs typeface="Arial" panose="020B0604020202020204" pitchFamily="34" charset="0"/>
              </a:defRPr>
            </a:lvl5pPr>
            <a:lvl6pPr marL="2552822"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1697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8112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45270"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210A653-4A10-D442-8753-FD828E447518}"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CA" altLang="en-US" smtClean="0"/>
              <a:t>Details in COP Decision 14/34 (Annex)</a:t>
            </a:r>
          </a:p>
          <a:p>
            <a:endParaRPr lang="en-US" altLang="en-US"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947F7D-008D-4BE7-9A68-05576E9EA922}" type="slidenum">
              <a:rPr lang="en-US" altLang="en-US" smtClean="0"/>
              <a:pPr/>
              <a:t>4</a:t>
            </a:fld>
            <a:endParaRPr lang="en-US" altLang="en-US" smtClean="0"/>
          </a:p>
        </p:txBody>
      </p:sp>
    </p:spTree>
    <p:extLst>
      <p:ext uri="{BB962C8B-B14F-4D97-AF65-F5344CB8AC3E}">
        <p14:creationId xmlns:p14="http://schemas.microsoft.com/office/powerpoint/2010/main" val="1129139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49F704-90B0-4984-9C6D-27C22CEA8DA3}" type="slidenum">
              <a:rPr lang="en-US" altLang="en-US" smtClean="0"/>
              <a:pPr/>
              <a:t>5</a:t>
            </a:fld>
            <a:endParaRPr lang="en-US" altLang="en-US" smtClean="0"/>
          </a:p>
        </p:txBody>
      </p:sp>
    </p:spTree>
    <p:extLst>
      <p:ext uri="{BB962C8B-B14F-4D97-AF65-F5344CB8AC3E}">
        <p14:creationId xmlns:p14="http://schemas.microsoft.com/office/powerpoint/2010/main" val="766564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02A0B85-F4C3-4033-B5D1-D091C2CC5819}" type="slidenum">
              <a:rPr lang="en-US" altLang="en-US" smtClean="0"/>
              <a:pPr/>
              <a:t>6</a:t>
            </a:fld>
            <a:endParaRPr lang="en-US" altLang="en-US" smtClean="0"/>
          </a:p>
        </p:txBody>
      </p:sp>
    </p:spTree>
    <p:extLst>
      <p:ext uri="{BB962C8B-B14F-4D97-AF65-F5344CB8AC3E}">
        <p14:creationId xmlns:p14="http://schemas.microsoft.com/office/powerpoint/2010/main" val="1141841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014AA93-486E-4296-902A-57DBB31CF1D9}" type="slidenum">
              <a:rPr lang="en-US" altLang="en-US" smtClean="0"/>
              <a:pPr/>
              <a:t>7</a:t>
            </a:fld>
            <a:endParaRPr lang="en-US" altLang="en-US" smtClean="0"/>
          </a:p>
        </p:txBody>
      </p:sp>
    </p:spTree>
    <p:extLst>
      <p:ext uri="{BB962C8B-B14F-4D97-AF65-F5344CB8AC3E}">
        <p14:creationId xmlns:p14="http://schemas.microsoft.com/office/powerpoint/2010/main" val="2400197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53A07BF5-03A1-834C-93F3-F3D3D4ADAE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D65D08BE-3FFD-9843-BC1A-EB116930DC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292" name="Slide Number Placeholder 3">
            <a:extLst>
              <a:ext uri="{FF2B5EF4-FFF2-40B4-BE49-F238E27FC236}">
                <a16:creationId xmlns:a16="http://schemas.microsoft.com/office/drawing/2014/main" id="{66B7BB69-09F3-A44C-9DB7-803CC03A1B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4243" indent="-290093">
              <a:defRPr>
                <a:solidFill>
                  <a:schemeClr val="tx1"/>
                </a:solidFill>
                <a:latin typeface="Arial" panose="020B0604020202020204" pitchFamily="34" charset="0"/>
                <a:cs typeface="Arial" panose="020B0604020202020204" pitchFamily="34" charset="0"/>
              </a:defRPr>
            </a:lvl2pPr>
            <a:lvl3pPr marL="1160374" indent="-232075">
              <a:defRPr>
                <a:solidFill>
                  <a:schemeClr val="tx1"/>
                </a:solidFill>
                <a:latin typeface="Arial" panose="020B0604020202020204" pitchFamily="34" charset="0"/>
                <a:cs typeface="Arial" panose="020B0604020202020204" pitchFamily="34" charset="0"/>
              </a:defRPr>
            </a:lvl3pPr>
            <a:lvl4pPr marL="1624523" indent="-232075">
              <a:defRPr>
                <a:solidFill>
                  <a:schemeClr val="tx1"/>
                </a:solidFill>
                <a:latin typeface="Arial" panose="020B0604020202020204" pitchFamily="34" charset="0"/>
                <a:cs typeface="Arial" panose="020B0604020202020204" pitchFamily="34" charset="0"/>
              </a:defRPr>
            </a:lvl4pPr>
            <a:lvl5pPr marL="2088672" indent="-232075">
              <a:defRPr>
                <a:solidFill>
                  <a:schemeClr val="tx1"/>
                </a:solidFill>
                <a:latin typeface="Arial" panose="020B0604020202020204" pitchFamily="34" charset="0"/>
                <a:cs typeface="Arial" panose="020B0604020202020204" pitchFamily="34" charset="0"/>
              </a:defRPr>
            </a:lvl5pPr>
            <a:lvl6pPr marL="2552822"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1697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8112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45270"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F0B34D-CF53-D14C-816A-ED77A1465471}" type="slidenum">
              <a:rPr lang="en-US" altLang="en-US" smtClean="0"/>
              <a:pPr/>
              <a:t>11</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F370FB7C-40F5-0F43-B48B-EEBD2B85E0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86DE8C7D-BB35-AA42-AC48-D72B2A3226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340" name="Slide Number Placeholder 3">
            <a:extLst>
              <a:ext uri="{FF2B5EF4-FFF2-40B4-BE49-F238E27FC236}">
                <a16:creationId xmlns:a16="http://schemas.microsoft.com/office/drawing/2014/main" id="{F2DADE0F-6896-4D4B-9AFA-5B6A62038B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4243" indent="-290093">
              <a:defRPr>
                <a:solidFill>
                  <a:schemeClr val="tx1"/>
                </a:solidFill>
                <a:latin typeface="Arial" panose="020B0604020202020204" pitchFamily="34" charset="0"/>
                <a:cs typeface="Arial" panose="020B0604020202020204" pitchFamily="34" charset="0"/>
              </a:defRPr>
            </a:lvl2pPr>
            <a:lvl3pPr marL="1160374" indent="-232075">
              <a:defRPr>
                <a:solidFill>
                  <a:schemeClr val="tx1"/>
                </a:solidFill>
                <a:latin typeface="Arial" panose="020B0604020202020204" pitchFamily="34" charset="0"/>
                <a:cs typeface="Arial" panose="020B0604020202020204" pitchFamily="34" charset="0"/>
              </a:defRPr>
            </a:lvl3pPr>
            <a:lvl4pPr marL="1624523" indent="-232075">
              <a:defRPr>
                <a:solidFill>
                  <a:schemeClr val="tx1"/>
                </a:solidFill>
                <a:latin typeface="Arial" panose="020B0604020202020204" pitchFamily="34" charset="0"/>
                <a:cs typeface="Arial" panose="020B0604020202020204" pitchFamily="34" charset="0"/>
              </a:defRPr>
            </a:lvl4pPr>
            <a:lvl5pPr marL="2088672" indent="-232075">
              <a:defRPr>
                <a:solidFill>
                  <a:schemeClr val="tx1"/>
                </a:solidFill>
                <a:latin typeface="Arial" panose="020B0604020202020204" pitchFamily="34" charset="0"/>
                <a:cs typeface="Arial" panose="020B0604020202020204" pitchFamily="34" charset="0"/>
              </a:defRPr>
            </a:lvl5pPr>
            <a:lvl6pPr marL="2552822"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1697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8112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45270"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FBF8469-4598-4641-94AD-9E30D988ED0F}" type="slidenum">
              <a:rPr lang="en-US" altLang="en-US" smtClean="0"/>
              <a:pPr/>
              <a:t>12</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7820D48-81B8-4FB0-9746-F79192DE3C3D}" type="slidenum">
              <a:rPr lang="en-US" altLang="en-US" smtClean="0"/>
              <a:pPr/>
              <a:t>13</a:t>
            </a:fld>
            <a:endParaRPr lang="en-US" altLang="en-US" smtClean="0"/>
          </a:p>
        </p:txBody>
      </p:sp>
    </p:spTree>
    <p:extLst>
      <p:ext uri="{BB962C8B-B14F-4D97-AF65-F5344CB8AC3E}">
        <p14:creationId xmlns:p14="http://schemas.microsoft.com/office/powerpoint/2010/main" val="2209240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CEB7F677-F0E2-6746-B541-04A50F7A0A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718BD78E-FFD2-4F4F-94E6-042695ED63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
        <p:nvSpPr>
          <p:cNvPr id="16388" name="Slide Number Placeholder 3">
            <a:extLst>
              <a:ext uri="{FF2B5EF4-FFF2-40B4-BE49-F238E27FC236}">
                <a16:creationId xmlns:a16="http://schemas.microsoft.com/office/drawing/2014/main" id="{3227B611-9185-534C-9644-09D27419522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4243" indent="-290093">
              <a:defRPr>
                <a:solidFill>
                  <a:schemeClr val="tx1"/>
                </a:solidFill>
                <a:latin typeface="Arial" panose="020B0604020202020204" pitchFamily="34" charset="0"/>
                <a:cs typeface="Arial" panose="020B0604020202020204" pitchFamily="34" charset="0"/>
              </a:defRPr>
            </a:lvl2pPr>
            <a:lvl3pPr marL="1160374" indent="-232075">
              <a:defRPr>
                <a:solidFill>
                  <a:schemeClr val="tx1"/>
                </a:solidFill>
                <a:latin typeface="Arial" panose="020B0604020202020204" pitchFamily="34" charset="0"/>
                <a:cs typeface="Arial" panose="020B0604020202020204" pitchFamily="34" charset="0"/>
              </a:defRPr>
            </a:lvl3pPr>
            <a:lvl4pPr marL="1624523" indent="-232075">
              <a:defRPr>
                <a:solidFill>
                  <a:schemeClr val="tx1"/>
                </a:solidFill>
                <a:latin typeface="Arial" panose="020B0604020202020204" pitchFamily="34" charset="0"/>
                <a:cs typeface="Arial" panose="020B0604020202020204" pitchFamily="34" charset="0"/>
              </a:defRPr>
            </a:lvl4pPr>
            <a:lvl5pPr marL="2088672" indent="-232075">
              <a:defRPr>
                <a:solidFill>
                  <a:schemeClr val="tx1"/>
                </a:solidFill>
                <a:latin typeface="Arial" panose="020B0604020202020204" pitchFamily="34" charset="0"/>
                <a:cs typeface="Arial" panose="020B0604020202020204" pitchFamily="34" charset="0"/>
              </a:defRPr>
            </a:lvl5pPr>
            <a:lvl6pPr marL="2552822"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1697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8112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45270"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027C2E-E676-A448-9EBD-A658A51621D0}" type="slidenum">
              <a:rPr lang="en-US" altLang="en-US" smtClean="0"/>
              <a:pPr/>
              <a:t>14</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1B5B73EF-EECC-0C4E-BB09-5BA50B5151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81130601-9534-1448-A405-177F940D52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
        <p:nvSpPr>
          <p:cNvPr id="23556" name="Slide Number Placeholder 3">
            <a:extLst>
              <a:ext uri="{FF2B5EF4-FFF2-40B4-BE49-F238E27FC236}">
                <a16:creationId xmlns:a16="http://schemas.microsoft.com/office/drawing/2014/main" id="{BD35D64D-39AE-C943-92B6-EE1FE7981D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4243" indent="-290093">
              <a:defRPr>
                <a:solidFill>
                  <a:schemeClr val="tx1"/>
                </a:solidFill>
                <a:latin typeface="Arial" panose="020B0604020202020204" pitchFamily="34" charset="0"/>
                <a:cs typeface="Arial" panose="020B0604020202020204" pitchFamily="34" charset="0"/>
              </a:defRPr>
            </a:lvl2pPr>
            <a:lvl3pPr marL="1160374" indent="-232075">
              <a:defRPr>
                <a:solidFill>
                  <a:schemeClr val="tx1"/>
                </a:solidFill>
                <a:latin typeface="Arial" panose="020B0604020202020204" pitchFamily="34" charset="0"/>
                <a:cs typeface="Arial" panose="020B0604020202020204" pitchFamily="34" charset="0"/>
              </a:defRPr>
            </a:lvl3pPr>
            <a:lvl4pPr marL="1624523" indent="-232075">
              <a:defRPr>
                <a:solidFill>
                  <a:schemeClr val="tx1"/>
                </a:solidFill>
                <a:latin typeface="Arial" panose="020B0604020202020204" pitchFamily="34" charset="0"/>
                <a:cs typeface="Arial" panose="020B0604020202020204" pitchFamily="34" charset="0"/>
              </a:defRPr>
            </a:lvl4pPr>
            <a:lvl5pPr marL="2088672" indent="-232075">
              <a:defRPr>
                <a:solidFill>
                  <a:schemeClr val="tx1"/>
                </a:solidFill>
                <a:latin typeface="Arial" panose="020B0604020202020204" pitchFamily="34" charset="0"/>
                <a:cs typeface="Arial" panose="020B0604020202020204" pitchFamily="34" charset="0"/>
              </a:defRPr>
            </a:lvl5pPr>
            <a:lvl6pPr marL="2552822"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1697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8112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45270"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FDBE4C-BD2D-A946-AAE0-68A5F24E1CF2}" type="slidenum">
              <a:rPr lang="en-US" altLang="en-US" smtClean="0"/>
              <a:pPr/>
              <a:t>20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1CA0AE17-D3DF-C640-9943-E8DE703D48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C1DB8DC4-91B6-B043-B977-331E9EC56B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
        <p:nvSpPr>
          <p:cNvPr id="32772" name="Slide Number Placeholder 3">
            <a:extLst>
              <a:ext uri="{FF2B5EF4-FFF2-40B4-BE49-F238E27FC236}">
                <a16:creationId xmlns:a16="http://schemas.microsoft.com/office/drawing/2014/main" id="{95047490-6C0F-3F46-8DE1-E423AEF9A0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4243" indent="-290093">
              <a:defRPr>
                <a:solidFill>
                  <a:schemeClr val="tx1"/>
                </a:solidFill>
                <a:latin typeface="Arial" panose="020B0604020202020204" pitchFamily="34" charset="0"/>
                <a:cs typeface="Arial" panose="020B0604020202020204" pitchFamily="34" charset="0"/>
              </a:defRPr>
            </a:lvl2pPr>
            <a:lvl3pPr marL="1160374" indent="-232075">
              <a:defRPr>
                <a:solidFill>
                  <a:schemeClr val="tx1"/>
                </a:solidFill>
                <a:latin typeface="Arial" panose="020B0604020202020204" pitchFamily="34" charset="0"/>
                <a:cs typeface="Arial" panose="020B0604020202020204" pitchFamily="34" charset="0"/>
              </a:defRPr>
            </a:lvl3pPr>
            <a:lvl4pPr marL="1624523" indent="-232075">
              <a:defRPr>
                <a:solidFill>
                  <a:schemeClr val="tx1"/>
                </a:solidFill>
                <a:latin typeface="Arial" panose="020B0604020202020204" pitchFamily="34" charset="0"/>
                <a:cs typeface="Arial" panose="020B0604020202020204" pitchFamily="34" charset="0"/>
              </a:defRPr>
            </a:lvl4pPr>
            <a:lvl5pPr marL="2088672" indent="-232075">
              <a:defRPr>
                <a:solidFill>
                  <a:schemeClr val="tx1"/>
                </a:solidFill>
                <a:latin typeface="Arial" panose="020B0604020202020204" pitchFamily="34" charset="0"/>
                <a:cs typeface="Arial" panose="020B0604020202020204" pitchFamily="34" charset="0"/>
              </a:defRPr>
            </a:lvl5pPr>
            <a:lvl6pPr marL="2552822"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1697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81121"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45270" indent="-2320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7061762-7C4D-8943-99E2-925FBFC12226}" type="slidenum">
              <a:rPr lang="en-US" altLang="en-US" smtClean="0"/>
              <a:pPr/>
              <a:t>23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solidFill>
            <a:srgbClr val="093510"/>
          </a:solidFill>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C92627FD-7A2F-5B46-81C5-F466E71AA663}"/>
              </a:ext>
            </a:extLst>
          </p:cNvPr>
          <p:cNvSpPr>
            <a:spLocks noGrp="1"/>
          </p:cNvSpPr>
          <p:nvPr>
            <p:ph type="dt" sz="half" idx="10"/>
          </p:nvPr>
        </p:nvSpPr>
        <p:spPr/>
        <p:txBody>
          <a:bodyPr/>
          <a:lstStyle>
            <a:lvl1pPr>
              <a:defRPr/>
            </a:lvl1pPr>
          </a:lstStyle>
          <a:p>
            <a:pPr>
              <a:defRPr/>
            </a:pPr>
            <a:fld id="{BB9FC63B-C5E2-1348-87F3-49D6B9C31685}" type="datetime1">
              <a:rPr lang="en-US"/>
              <a:pPr>
                <a:defRPr/>
              </a:pPr>
              <a:t>12/01/2020</a:t>
            </a:fld>
            <a:endParaRPr lang="en-US" dirty="0"/>
          </a:p>
        </p:txBody>
      </p:sp>
      <p:sp>
        <p:nvSpPr>
          <p:cNvPr id="5" name="Footer Placeholder 4">
            <a:extLst>
              <a:ext uri="{FF2B5EF4-FFF2-40B4-BE49-F238E27FC236}">
                <a16:creationId xmlns:a16="http://schemas.microsoft.com/office/drawing/2014/main" id="{E4680E2A-601F-3843-98AD-D6FDE32D1D9D}"/>
              </a:ext>
            </a:extLst>
          </p:cNvPr>
          <p:cNvSpPr>
            <a:spLocks noGrp="1"/>
          </p:cNvSpPr>
          <p:nvPr>
            <p:ph type="ftr" sz="quarter" idx="11"/>
          </p:nvPr>
        </p:nvSpPr>
        <p:spPr/>
        <p:txBody>
          <a:bodyPr/>
          <a:lstStyle>
            <a:lvl1pPr>
              <a:defRPr/>
            </a:lvl1pPr>
          </a:lstStyle>
          <a:p>
            <a:pPr>
              <a:defRPr/>
            </a:pPr>
            <a:r>
              <a:rPr lang="en-US"/>
              <a:t>cbd.int/post2020/</a:t>
            </a:r>
          </a:p>
        </p:txBody>
      </p:sp>
      <p:sp>
        <p:nvSpPr>
          <p:cNvPr id="6" name="Slide Number Placeholder 5">
            <a:extLst>
              <a:ext uri="{FF2B5EF4-FFF2-40B4-BE49-F238E27FC236}">
                <a16:creationId xmlns:a16="http://schemas.microsoft.com/office/drawing/2014/main" id="{BCEF36C8-7B62-7A44-8118-FE3B4F79E188}"/>
              </a:ext>
            </a:extLst>
          </p:cNvPr>
          <p:cNvSpPr>
            <a:spLocks noGrp="1"/>
          </p:cNvSpPr>
          <p:nvPr>
            <p:ph type="sldNum" sz="quarter" idx="12"/>
          </p:nvPr>
        </p:nvSpPr>
        <p:spPr/>
        <p:txBody>
          <a:bodyPr/>
          <a:lstStyle>
            <a:lvl1pPr>
              <a:defRPr/>
            </a:lvl1pPr>
          </a:lstStyle>
          <a:p>
            <a:pPr>
              <a:defRPr/>
            </a:pPr>
            <a:fld id="{FC8F0350-26A9-2342-8284-BD1A3019720C}" type="slidenum">
              <a:rPr lang="en-US" altLang="en-US"/>
              <a:pPr>
                <a:defRPr/>
              </a:pPr>
              <a:t>‹#›</a:t>
            </a:fld>
            <a:endParaRPr lang="en-US" altLang="en-US"/>
          </a:p>
        </p:txBody>
      </p:sp>
    </p:spTree>
    <p:extLst>
      <p:ext uri="{BB962C8B-B14F-4D97-AF65-F5344CB8AC3E}">
        <p14:creationId xmlns:p14="http://schemas.microsoft.com/office/powerpoint/2010/main" val="3177983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10182AA7-45BF-AE4C-8FCF-B8EF0633AB5C}"/>
              </a:ext>
            </a:extLst>
          </p:cNvPr>
          <p:cNvSpPr/>
          <p:nvPr userDrawn="1"/>
        </p:nvSpPr>
        <p:spPr>
          <a:xfrm>
            <a:off x="0" y="0"/>
            <a:ext cx="9144000" cy="1295400"/>
          </a:xfrm>
          <a:prstGeom prst="roundRect">
            <a:avLst>
              <a:gd name="adj" fmla="val 0"/>
            </a:avLst>
          </a:prstGeom>
          <a:solidFill>
            <a:srgbClr val="093510"/>
          </a:soli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dirty="0">
              <a:solidFill>
                <a:schemeClr val="bg1"/>
              </a:solidFill>
            </a:endParaRPr>
          </a:p>
        </p:txBody>
      </p:sp>
      <p:sp>
        <p:nvSpPr>
          <p:cNvPr id="5" name="TextBox 4">
            <a:extLst>
              <a:ext uri="{FF2B5EF4-FFF2-40B4-BE49-F238E27FC236}">
                <a16:creationId xmlns:a16="http://schemas.microsoft.com/office/drawing/2014/main" id="{D130AD3E-89F2-414E-9936-BBE85D7A9378}"/>
              </a:ext>
            </a:extLst>
          </p:cNvPr>
          <p:cNvSpPr txBox="1"/>
          <p:nvPr userDrawn="1"/>
        </p:nvSpPr>
        <p:spPr>
          <a:xfrm rot="16200000">
            <a:off x="-2613025" y="3908425"/>
            <a:ext cx="5564188" cy="338138"/>
          </a:xfrm>
          <a:prstGeom prst="rect">
            <a:avLst/>
          </a:prstGeom>
          <a:solidFill>
            <a:schemeClr val="accent3">
              <a:lumMod val="75000"/>
            </a:schemeClr>
          </a:solidFill>
        </p:spPr>
        <p:txBody>
          <a:bodyPr>
            <a:spAutoFit/>
          </a:bodyPr>
          <a:lstStyle/>
          <a:p>
            <a:pPr>
              <a:defRPr/>
            </a:pPr>
            <a:r>
              <a:rPr lang="fr-CA" sz="1600" dirty="0">
                <a:solidFill>
                  <a:schemeClr val="bg1"/>
                </a:solidFill>
                <a:latin typeface="Arial Narrow" panose="020B0606020202030204" pitchFamily="34" charset="0"/>
              </a:rPr>
              <a:t>CBD Post 2020 </a:t>
            </a:r>
            <a:r>
              <a:rPr lang="fr-CA" sz="1600" dirty="0" err="1">
                <a:solidFill>
                  <a:schemeClr val="bg1"/>
                </a:solidFill>
                <a:latin typeface="Arial Narrow" panose="020B0606020202030204" pitchFamily="34" charset="0"/>
              </a:rPr>
              <a:t>Process</a:t>
            </a:r>
            <a:endParaRPr lang="en-US" sz="1600" dirty="0">
              <a:solidFill>
                <a:schemeClr val="bg1"/>
              </a:solidFill>
              <a:latin typeface="Arial Narrow" panose="020B0606020202030204" pitchFamily="34" charset="0"/>
            </a:endParaRPr>
          </a:p>
        </p:txBody>
      </p:sp>
      <p:sp>
        <p:nvSpPr>
          <p:cNvPr id="2" name="Title 1"/>
          <p:cNvSpPr>
            <a:spLocks noGrp="1"/>
          </p:cNvSpPr>
          <p:nvPr>
            <p:ph type="title"/>
          </p:nvPr>
        </p:nvSpPr>
        <p:spPr/>
        <p:txBody>
          <a:bodyPr/>
          <a:lstStyle>
            <a:lvl1pPr>
              <a:defRPr>
                <a:solidFill>
                  <a:schemeClr val="bg1"/>
                </a:solidFill>
                <a:latin typeface="Arial Narrow" panose="020B0606020202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997D2738-CBCB-254B-B444-1F2099A70AC2}"/>
              </a:ext>
            </a:extLst>
          </p:cNvPr>
          <p:cNvSpPr>
            <a:spLocks noGrp="1"/>
          </p:cNvSpPr>
          <p:nvPr>
            <p:ph type="dt" sz="half" idx="10"/>
          </p:nvPr>
        </p:nvSpPr>
        <p:spPr>
          <a:xfrm>
            <a:off x="4191000" y="5673725"/>
            <a:ext cx="2133600" cy="365125"/>
          </a:xfrm>
        </p:spPr>
        <p:txBody>
          <a:bodyPr/>
          <a:lstStyle>
            <a:lvl1pPr>
              <a:defRPr/>
            </a:lvl1pPr>
          </a:lstStyle>
          <a:p>
            <a:pPr>
              <a:defRPr/>
            </a:pPr>
            <a:fld id="{F3597D8B-1EEA-824C-9930-453CF408157C}" type="datetime1">
              <a:rPr lang="en-US"/>
              <a:pPr>
                <a:defRPr/>
              </a:pPr>
              <a:t>12/01/2020</a:t>
            </a:fld>
            <a:endParaRPr lang="en-US"/>
          </a:p>
        </p:txBody>
      </p:sp>
      <p:sp>
        <p:nvSpPr>
          <p:cNvPr id="8" name="Slide Number Placeholder 5">
            <a:extLst>
              <a:ext uri="{FF2B5EF4-FFF2-40B4-BE49-F238E27FC236}">
                <a16:creationId xmlns:a16="http://schemas.microsoft.com/office/drawing/2014/main" id="{2C823027-ACDA-FA4F-9D3E-FFE25940D5AF}"/>
              </a:ext>
            </a:extLst>
          </p:cNvPr>
          <p:cNvSpPr>
            <a:spLocks noGrp="1"/>
          </p:cNvSpPr>
          <p:nvPr>
            <p:ph type="sldNum" sz="quarter" idx="11"/>
          </p:nvPr>
        </p:nvSpPr>
        <p:spPr>
          <a:xfrm>
            <a:off x="8534400" y="6484938"/>
            <a:ext cx="609600" cy="366712"/>
          </a:xfrm>
        </p:spPr>
        <p:txBody>
          <a:bodyPr/>
          <a:lstStyle>
            <a:lvl1pPr>
              <a:defRPr sz="2400">
                <a:solidFill>
                  <a:schemeClr val="tx1"/>
                </a:solidFill>
                <a:latin typeface="Arial Narrow" panose="020B0606020202030204" pitchFamily="34" charset="0"/>
              </a:defRPr>
            </a:lvl1pPr>
          </a:lstStyle>
          <a:p>
            <a:pPr>
              <a:defRPr/>
            </a:pPr>
            <a:fld id="{3B3AD875-4F60-A74D-90FB-430DFDCAA901}" type="slidenum">
              <a:rPr lang="en-US" altLang="en-US"/>
              <a:pPr>
                <a:defRPr/>
              </a:pPr>
              <a:t>‹#›</a:t>
            </a:fld>
            <a:endParaRPr lang="en-US" altLang="en-US"/>
          </a:p>
        </p:txBody>
      </p:sp>
    </p:spTree>
    <p:extLst>
      <p:ext uri="{BB962C8B-B14F-4D97-AF65-F5344CB8AC3E}">
        <p14:creationId xmlns:p14="http://schemas.microsoft.com/office/powerpoint/2010/main" val="3122527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5C8350-9A89-A94E-ACCD-62D7FE7E8569}"/>
              </a:ext>
            </a:extLst>
          </p:cNvPr>
          <p:cNvSpPr>
            <a:spLocks noGrp="1"/>
          </p:cNvSpPr>
          <p:nvPr>
            <p:ph type="dt" sz="half" idx="10"/>
          </p:nvPr>
        </p:nvSpPr>
        <p:spPr/>
        <p:txBody>
          <a:bodyPr/>
          <a:lstStyle>
            <a:lvl1pPr>
              <a:defRPr/>
            </a:lvl1pPr>
          </a:lstStyle>
          <a:p>
            <a:pPr>
              <a:defRPr/>
            </a:pPr>
            <a:fld id="{5C55CA6E-ADA0-9143-865C-2E3CF4792BB4}" type="datetime1">
              <a:rPr lang="en-US"/>
              <a:pPr>
                <a:defRPr/>
              </a:pPr>
              <a:t>12/01/2020</a:t>
            </a:fld>
            <a:endParaRPr lang="en-US" dirty="0"/>
          </a:p>
        </p:txBody>
      </p:sp>
      <p:sp>
        <p:nvSpPr>
          <p:cNvPr id="5" name="Footer Placeholder 4">
            <a:extLst>
              <a:ext uri="{FF2B5EF4-FFF2-40B4-BE49-F238E27FC236}">
                <a16:creationId xmlns:a16="http://schemas.microsoft.com/office/drawing/2014/main" id="{69858436-7EB0-A549-83C4-A37B31B8E1AC}"/>
              </a:ext>
            </a:extLst>
          </p:cNvPr>
          <p:cNvSpPr>
            <a:spLocks noGrp="1"/>
          </p:cNvSpPr>
          <p:nvPr>
            <p:ph type="ftr" sz="quarter" idx="11"/>
          </p:nvPr>
        </p:nvSpPr>
        <p:spPr/>
        <p:txBody>
          <a:bodyPr/>
          <a:lstStyle>
            <a:lvl1pPr>
              <a:defRPr/>
            </a:lvl1pPr>
          </a:lstStyle>
          <a:p>
            <a:pPr>
              <a:defRPr/>
            </a:pPr>
            <a:r>
              <a:rPr lang="en-US"/>
              <a:t>cbd.int/post2020/</a:t>
            </a:r>
          </a:p>
        </p:txBody>
      </p:sp>
      <p:sp>
        <p:nvSpPr>
          <p:cNvPr id="6" name="Slide Number Placeholder 5">
            <a:extLst>
              <a:ext uri="{FF2B5EF4-FFF2-40B4-BE49-F238E27FC236}">
                <a16:creationId xmlns:a16="http://schemas.microsoft.com/office/drawing/2014/main" id="{E8B807F6-505D-1049-9A7C-5F7A15EB65C7}"/>
              </a:ext>
            </a:extLst>
          </p:cNvPr>
          <p:cNvSpPr>
            <a:spLocks noGrp="1"/>
          </p:cNvSpPr>
          <p:nvPr>
            <p:ph type="sldNum" sz="quarter" idx="12"/>
          </p:nvPr>
        </p:nvSpPr>
        <p:spPr/>
        <p:txBody>
          <a:bodyPr/>
          <a:lstStyle>
            <a:lvl1pPr>
              <a:defRPr/>
            </a:lvl1pPr>
          </a:lstStyle>
          <a:p>
            <a:pPr>
              <a:defRPr/>
            </a:pPr>
            <a:fld id="{044168C8-22E5-FD4D-99BB-99C9A1195512}" type="slidenum">
              <a:rPr lang="en-US" altLang="en-US"/>
              <a:pPr>
                <a:defRPr/>
              </a:pPr>
              <a:t>‹#›</a:t>
            </a:fld>
            <a:endParaRPr lang="en-US" altLang="en-US"/>
          </a:p>
        </p:txBody>
      </p:sp>
    </p:spTree>
    <p:extLst>
      <p:ext uri="{BB962C8B-B14F-4D97-AF65-F5344CB8AC3E}">
        <p14:creationId xmlns:p14="http://schemas.microsoft.com/office/powerpoint/2010/main" val="186680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F0AD8E3-C0D7-664A-A4DD-562E8EE6D303}"/>
              </a:ext>
            </a:extLst>
          </p:cNvPr>
          <p:cNvSpPr>
            <a:spLocks noGrp="1"/>
          </p:cNvSpPr>
          <p:nvPr>
            <p:ph type="dt" sz="half" idx="10"/>
          </p:nvPr>
        </p:nvSpPr>
        <p:spPr/>
        <p:txBody>
          <a:bodyPr/>
          <a:lstStyle>
            <a:lvl1pPr>
              <a:defRPr/>
            </a:lvl1pPr>
          </a:lstStyle>
          <a:p>
            <a:pPr>
              <a:defRPr/>
            </a:pPr>
            <a:fld id="{932E57E5-ED23-8441-A460-74FD61CBBB69}" type="datetime1">
              <a:rPr lang="en-US"/>
              <a:pPr>
                <a:defRPr/>
              </a:pPr>
              <a:t>12/01/2020</a:t>
            </a:fld>
            <a:endParaRPr lang="en-US" dirty="0"/>
          </a:p>
        </p:txBody>
      </p:sp>
      <p:sp>
        <p:nvSpPr>
          <p:cNvPr id="6" name="Footer Placeholder 4">
            <a:extLst>
              <a:ext uri="{FF2B5EF4-FFF2-40B4-BE49-F238E27FC236}">
                <a16:creationId xmlns:a16="http://schemas.microsoft.com/office/drawing/2014/main" id="{7529C006-6600-7349-B127-7B0171AAE819}"/>
              </a:ext>
            </a:extLst>
          </p:cNvPr>
          <p:cNvSpPr>
            <a:spLocks noGrp="1"/>
          </p:cNvSpPr>
          <p:nvPr>
            <p:ph type="ftr" sz="quarter" idx="11"/>
          </p:nvPr>
        </p:nvSpPr>
        <p:spPr/>
        <p:txBody>
          <a:bodyPr/>
          <a:lstStyle>
            <a:lvl1pPr>
              <a:defRPr/>
            </a:lvl1pPr>
          </a:lstStyle>
          <a:p>
            <a:pPr>
              <a:defRPr/>
            </a:pPr>
            <a:r>
              <a:rPr lang="en-US"/>
              <a:t>cbd.int/post2020/</a:t>
            </a:r>
          </a:p>
        </p:txBody>
      </p:sp>
      <p:sp>
        <p:nvSpPr>
          <p:cNvPr id="7" name="Slide Number Placeholder 5">
            <a:extLst>
              <a:ext uri="{FF2B5EF4-FFF2-40B4-BE49-F238E27FC236}">
                <a16:creationId xmlns:a16="http://schemas.microsoft.com/office/drawing/2014/main" id="{E898C977-E0C7-CA4E-AE5D-A8A5DE473870}"/>
              </a:ext>
            </a:extLst>
          </p:cNvPr>
          <p:cNvSpPr>
            <a:spLocks noGrp="1"/>
          </p:cNvSpPr>
          <p:nvPr>
            <p:ph type="sldNum" sz="quarter" idx="12"/>
          </p:nvPr>
        </p:nvSpPr>
        <p:spPr/>
        <p:txBody>
          <a:bodyPr/>
          <a:lstStyle>
            <a:lvl1pPr>
              <a:defRPr/>
            </a:lvl1pPr>
          </a:lstStyle>
          <a:p>
            <a:pPr>
              <a:defRPr/>
            </a:pPr>
            <a:fld id="{7C704B79-601F-8845-9A20-6EC13A015A59}" type="slidenum">
              <a:rPr lang="en-US" altLang="en-US"/>
              <a:pPr>
                <a:defRPr/>
              </a:pPr>
              <a:t>‹#›</a:t>
            </a:fld>
            <a:endParaRPr lang="en-US" altLang="en-US"/>
          </a:p>
        </p:txBody>
      </p:sp>
    </p:spTree>
    <p:extLst>
      <p:ext uri="{BB962C8B-B14F-4D97-AF65-F5344CB8AC3E}">
        <p14:creationId xmlns:p14="http://schemas.microsoft.com/office/powerpoint/2010/main" val="2166692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A6719B9-9060-9E46-A63D-9E17361CC552}"/>
              </a:ext>
            </a:extLst>
          </p:cNvPr>
          <p:cNvSpPr>
            <a:spLocks noGrp="1"/>
          </p:cNvSpPr>
          <p:nvPr>
            <p:ph type="dt" sz="half" idx="10"/>
          </p:nvPr>
        </p:nvSpPr>
        <p:spPr/>
        <p:txBody>
          <a:bodyPr/>
          <a:lstStyle>
            <a:lvl1pPr>
              <a:defRPr/>
            </a:lvl1pPr>
          </a:lstStyle>
          <a:p>
            <a:pPr>
              <a:defRPr/>
            </a:pPr>
            <a:fld id="{B8D90E4C-DF47-5547-B1BD-FF7C4EB4BDE1}" type="datetime1">
              <a:rPr lang="en-US"/>
              <a:pPr>
                <a:defRPr/>
              </a:pPr>
              <a:t>12/01/2020</a:t>
            </a:fld>
            <a:endParaRPr lang="en-US" dirty="0"/>
          </a:p>
        </p:txBody>
      </p:sp>
      <p:sp>
        <p:nvSpPr>
          <p:cNvPr id="8" name="Footer Placeholder 4">
            <a:extLst>
              <a:ext uri="{FF2B5EF4-FFF2-40B4-BE49-F238E27FC236}">
                <a16:creationId xmlns:a16="http://schemas.microsoft.com/office/drawing/2014/main" id="{67710134-0171-954B-B278-3ED8C1B1F755}"/>
              </a:ext>
            </a:extLst>
          </p:cNvPr>
          <p:cNvSpPr>
            <a:spLocks noGrp="1"/>
          </p:cNvSpPr>
          <p:nvPr>
            <p:ph type="ftr" sz="quarter" idx="11"/>
          </p:nvPr>
        </p:nvSpPr>
        <p:spPr/>
        <p:txBody>
          <a:bodyPr/>
          <a:lstStyle>
            <a:lvl1pPr>
              <a:defRPr/>
            </a:lvl1pPr>
          </a:lstStyle>
          <a:p>
            <a:pPr>
              <a:defRPr/>
            </a:pPr>
            <a:r>
              <a:rPr lang="en-US"/>
              <a:t>cbd.int/post2020/</a:t>
            </a:r>
          </a:p>
        </p:txBody>
      </p:sp>
      <p:sp>
        <p:nvSpPr>
          <p:cNvPr id="9" name="Slide Number Placeholder 5">
            <a:extLst>
              <a:ext uri="{FF2B5EF4-FFF2-40B4-BE49-F238E27FC236}">
                <a16:creationId xmlns:a16="http://schemas.microsoft.com/office/drawing/2014/main" id="{D9709B29-5E3A-EE49-911A-11A5DD513CC3}"/>
              </a:ext>
            </a:extLst>
          </p:cNvPr>
          <p:cNvSpPr>
            <a:spLocks noGrp="1"/>
          </p:cNvSpPr>
          <p:nvPr>
            <p:ph type="sldNum" sz="quarter" idx="12"/>
          </p:nvPr>
        </p:nvSpPr>
        <p:spPr/>
        <p:txBody>
          <a:bodyPr/>
          <a:lstStyle>
            <a:lvl1pPr>
              <a:defRPr/>
            </a:lvl1pPr>
          </a:lstStyle>
          <a:p>
            <a:pPr>
              <a:defRPr/>
            </a:pPr>
            <a:fld id="{75AC2CA3-FD6E-5747-BACB-CE64B24CDF79}" type="slidenum">
              <a:rPr lang="en-US" altLang="en-US"/>
              <a:pPr>
                <a:defRPr/>
              </a:pPr>
              <a:t>‹#›</a:t>
            </a:fld>
            <a:endParaRPr lang="en-US" altLang="en-US"/>
          </a:p>
        </p:txBody>
      </p:sp>
    </p:spTree>
    <p:extLst>
      <p:ext uri="{BB962C8B-B14F-4D97-AF65-F5344CB8AC3E}">
        <p14:creationId xmlns:p14="http://schemas.microsoft.com/office/powerpoint/2010/main" val="2763464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7666A4D4-6960-7943-80F1-729798EA886F}"/>
              </a:ext>
            </a:extLst>
          </p:cNvPr>
          <p:cNvSpPr>
            <a:spLocks noGrp="1"/>
          </p:cNvSpPr>
          <p:nvPr>
            <p:ph type="dt" sz="half" idx="10"/>
          </p:nvPr>
        </p:nvSpPr>
        <p:spPr/>
        <p:txBody>
          <a:bodyPr/>
          <a:lstStyle>
            <a:lvl1pPr>
              <a:defRPr/>
            </a:lvl1pPr>
          </a:lstStyle>
          <a:p>
            <a:pPr>
              <a:defRPr/>
            </a:pPr>
            <a:fld id="{07854E33-C500-B348-8FBA-B74559356108}" type="datetime1">
              <a:rPr lang="en-US"/>
              <a:pPr>
                <a:defRPr/>
              </a:pPr>
              <a:t>12/01/2020</a:t>
            </a:fld>
            <a:endParaRPr lang="en-US" dirty="0"/>
          </a:p>
        </p:txBody>
      </p:sp>
      <p:sp>
        <p:nvSpPr>
          <p:cNvPr id="4" name="Footer Placeholder 4">
            <a:extLst>
              <a:ext uri="{FF2B5EF4-FFF2-40B4-BE49-F238E27FC236}">
                <a16:creationId xmlns:a16="http://schemas.microsoft.com/office/drawing/2014/main" id="{C9827225-8A39-6A4C-A675-086C48FE11D6}"/>
              </a:ext>
            </a:extLst>
          </p:cNvPr>
          <p:cNvSpPr>
            <a:spLocks noGrp="1"/>
          </p:cNvSpPr>
          <p:nvPr>
            <p:ph type="ftr" sz="quarter" idx="11"/>
          </p:nvPr>
        </p:nvSpPr>
        <p:spPr/>
        <p:txBody>
          <a:bodyPr/>
          <a:lstStyle>
            <a:lvl1pPr>
              <a:defRPr/>
            </a:lvl1pPr>
          </a:lstStyle>
          <a:p>
            <a:pPr>
              <a:defRPr/>
            </a:pPr>
            <a:r>
              <a:rPr lang="en-US"/>
              <a:t>cbd.int/post2020/</a:t>
            </a:r>
          </a:p>
        </p:txBody>
      </p:sp>
      <p:sp>
        <p:nvSpPr>
          <p:cNvPr id="5" name="Slide Number Placeholder 5">
            <a:extLst>
              <a:ext uri="{FF2B5EF4-FFF2-40B4-BE49-F238E27FC236}">
                <a16:creationId xmlns:a16="http://schemas.microsoft.com/office/drawing/2014/main" id="{63FDE7AB-54DC-924D-8FC5-993F54EA206B}"/>
              </a:ext>
            </a:extLst>
          </p:cNvPr>
          <p:cNvSpPr>
            <a:spLocks noGrp="1"/>
          </p:cNvSpPr>
          <p:nvPr>
            <p:ph type="sldNum" sz="quarter" idx="12"/>
          </p:nvPr>
        </p:nvSpPr>
        <p:spPr/>
        <p:txBody>
          <a:bodyPr/>
          <a:lstStyle>
            <a:lvl1pPr>
              <a:defRPr/>
            </a:lvl1pPr>
          </a:lstStyle>
          <a:p>
            <a:pPr>
              <a:defRPr/>
            </a:pPr>
            <a:fld id="{DF60CDF4-FC67-2445-B772-F2B450DC2A4C}" type="slidenum">
              <a:rPr lang="en-US" altLang="en-US"/>
              <a:pPr>
                <a:defRPr/>
              </a:pPr>
              <a:t>‹#›</a:t>
            </a:fld>
            <a:endParaRPr lang="en-US" altLang="en-US"/>
          </a:p>
        </p:txBody>
      </p:sp>
    </p:spTree>
    <p:extLst>
      <p:ext uri="{BB962C8B-B14F-4D97-AF65-F5344CB8AC3E}">
        <p14:creationId xmlns:p14="http://schemas.microsoft.com/office/powerpoint/2010/main" val="1835503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5969B83-7332-D041-9C88-620A9712E29D}"/>
              </a:ext>
            </a:extLst>
          </p:cNvPr>
          <p:cNvSpPr>
            <a:spLocks noGrp="1"/>
          </p:cNvSpPr>
          <p:nvPr>
            <p:ph type="dt" sz="half" idx="10"/>
          </p:nvPr>
        </p:nvSpPr>
        <p:spPr/>
        <p:txBody>
          <a:bodyPr/>
          <a:lstStyle>
            <a:lvl1pPr>
              <a:defRPr/>
            </a:lvl1pPr>
          </a:lstStyle>
          <a:p>
            <a:pPr>
              <a:defRPr/>
            </a:pPr>
            <a:fld id="{21195096-B171-5746-8A7F-F9E3EA89D16B}" type="datetime1">
              <a:rPr lang="en-US"/>
              <a:pPr>
                <a:defRPr/>
              </a:pPr>
              <a:t>12/01/2020</a:t>
            </a:fld>
            <a:endParaRPr lang="en-US" dirty="0"/>
          </a:p>
        </p:txBody>
      </p:sp>
      <p:sp>
        <p:nvSpPr>
          <p:cNvPr id="3" name="Footer Placeholder 4">
            <a:extLst>
              <a:ext uri="{FF2B5EF4-FFF2-40B4-BE49-F238E27FC236}">
                <a16:creationId xmlns:a16="http://schemas.microsoft.com/office/drawing/2014/main" id="{251D1B20-92CF-1440-9289-8AFD905396A1}"/>
              </a:ext>
            </a:extLst>
          </p:cNvPr>
          <p:cNvSpPr>
            <a:spLocks noGrp="1"/>
          </p:cNvSpPr>
          <p:nvPr>
            <p:ph type="ftr" sz="quarter" idx="11"/>
          </p:nvPr>
        </p:nvSpPr>
        <p:spPr/>
        <p:txBody>
          <a:bodyPr/>
          <a:lstStyle>
            <a:lvl1pPr>
              <a:defRPr/>
            </a:lvl1pPr>
          </a:lstStyle>
          <a:p>
            <a:pPr>
              <a:defRPr/>
            </a:pPr>
            <a:r>
              <a:rPr lang="en-US"/>
              <a:t>cbd.int/post2020/</a:t>
            </a:r>
          </a:p>
        </p:txBody>
      </p:sp>
      <p:sp>
        <p:nvSpPr>
          <p:cNvPr id="4" name="Slide Number Placeholder 5">
            <a:extLst>
              <a:ext uri="{FF2B5EF4-FFF2-40B4-BE49-F238E27FC236}">
                <a16:creationId xmlns:a16="http://schemas.microsoft.com/office/drawing/2014/main" id="{284B8A86-D945-BB48-A8BF-1ADB893A0B13}"/>
              </a:ext>
            </a:extLst>
          </p:cNvPr>
          <p:cNvSpPr>
            <a:spLocks noGrp="1"/>
          </p:cNvSpPr>
          <p:nvPr>
            <p:ph type="sldNum" sz="quarter" idx="12"/>
          </p:nvPr>
        </p:nvSpPr>
        <p:spPr/>
        <p:txBody>
          <a:bodyPr/>
          <a:lstStyle>
            <a:lvl1pPr>
              <a:defRPr/>
            </a:lvl1pPr>
          </a:lstStyle>
          <a:p>
            <a:pPr>
              <a:defRPr/>
            </a:pPr>
            <a:fld id="{CB032971-C936-A648-8F47-6DECAFB7C7BF}" type="slidenum">
              <a:rPr lang="en-US" altLang="en-US"/>
              <a:pPr>
                <a:defRPr/>
              </a:pPr>
              <a:t>‹#›</a:t>
            </a:fld>
            <a:endParaRPr lang="en-US" altLang="en-US"/>
          </a:p>
        </p:txBody>
      </p:sp>
    </p:spTree>
    <p:extLst>
      <p:ext uri="{BB962C8B-B14F-4D97-AF65-F5344CB8AC3E}">
        <p14:creationId xmlns:p14="http://schemas.microsoft.com/office/powerpoint/2010/main" val="4152828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D7B9EDA-A242-B345-9CFF-C46FAD488098}"/>
              </a:ext>
            </a:extLst>
          </p:cNvPr>
          <p:cNvSpPr>
            <a:spLocks noGrp="1"/>
          </p:cNvSpPr>
          <p:nvPr>
            <p:ph type="dt" sz="half" idx="10"/>
          </p:nvPr>
        </p:nvSpPr>
        <p:spPr/>
        <p:txBody>
          <a:bodyPr/>
          <a:lstStyle>
            <a:lvl1pPr>
              <a:defRPr/>
            </a:lvl1pPr>
          </a:lstStyle>
          <a:p>
            <a:pPr>
              <a:defRPr/>
            </a:pPr>
            <a:fld id="{FB3A9EB2-60C4-C74E-B41C-7816C94624A3}" type="datetime1">
              <a:rPr lang="en-US"/>
              <a:pPr>
                <a:defRPr/>
              </a:pPr>
              <a:t>12/01/2020</a:t>
            </a:fld>
            <a:endParaRPr lang="en-US" dirty="0"/>
          </a:p>
        </p:txBody>
      </p:sp>
      <p:sp>
        <p:nvSpPr>
          <p:cNvPr id="6" name="Footer Placeholder 4">
            <a:extLst>
              <a:ext uri="{FF2B5EF4-FFF2-40B4-BE49-F238E27FC236}">
                <a16:creationId xmlns:a16="http://schemas.microsoft.com/office/drawing/2014/main" id="{8D8AD510-7360-584D-A8FE-BBDCC8D9DF1D}"/>
              </a:ext>
            </a:extLst>
          </p:cNvPr>
          <p:cNvSpPr>
            <a:spLocks noGrp="1"/>
          </p:cNvSpPr>
          <p:nvPr>
            <p:ph type="ftr" sz="quarter" idx="11"/>
          </p:nvPr>
        </p:nvSpPr>
        <p:spPr/>
        <p:txBody>
          <a:bodyPr/>
          <a:lstStyle>
            <a:lvl1pPr>
              <a:defRPr/>
            </a:lvl1pPr>
          </a:lstStyle>
          <a:p>
            <a:pPr>
              <a:defRPr/>
            </a:pPr>
            <a:r>
              <a:rPr lang="en-US"/>
              <a:t>cbd.int/post2020/</a:t>
            </a:r>
          </a:p>
        </p:txBody>
      </p:sp>
      <p:sp>
        <p:nvSpPr>
          <p:cNvPr id="7" name="Slide Number Placeholder 5">
            <a:extLst>
              <a:ext uri="{FF2B5EF4-FFF2-40B4-BE49-F238E27FC236}">
                <a16:creationId xmlns:a16="http://schemas.microsoft.com/office/drawing/2014/main" id="{12813AE7-4AF6-4B4B-A590-C4D1EDAF2FC4}"/>
              </a:ext>
            </a:extLst>
          </p:cNvPr>
          <p:cNvSpPr>
            <a:spLocks noGrp="1"/>
          </p:cNvSpPr>
          <p:nvPr>
            <p:ph type="sldNum" sz="quarter" idx="12"/>
          </p:nvPr>
        </p:nvSpPr>
        <p:spPr/>
        <p:txBody>
          <a:bodyPr/>
          <a:lstStyle>
            <a:lvl1pPr>
              <a:defRPr/>
            </a:lvl1pPr>
          </a:lstStyle>
          <a:p>
            <a:pPr>
              <a:defRPr/>
            </a:pPr>
            <a:fld id="{C7BD1C72-B376-D14E-80E4-50D89C056F0A}" type="slidenum">
              <a:rPr lang="en-US" altLang="en-US"/>
              <a:pPr>
                <a:defRPr/>
              </a:pPr>
              <a:t>‹#›</a:t>
            </a:fld>
            <a:endParaRPr lang="en-US" altLang="en-US"/>
          </a:p>
        </p:txBody>
      </p:sp>
    </p:spTree>
    <p:extLst>
      <p:ext uri="{BB962C8B-B14F-4D97-AF65-F5344CB8AC3E}">
        <p14:creationId xmlns:p14="http://schemas.microsoft.com/office/powerpoint/2010/main" val="375510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932EBBB-4059-FA43-B8B2-318E5CBFDBBB}"/>
              </a:ext>
            </a:extLst>
          </p:cNvPr>
          <p:cNvSpPr>
            <a:spLocks noGrp="1"/>
          </p:cNvSpPr>
          <p:nvPr>
            <p:ph type="dt" sz="half" idx="10"/>
          </p:nvPr>
        </p:nvSpPr>
        <p:spPr/>
        <p:txBody>
          <a:bodyPr/>
          <a:lstStyle>
            <a:lvl1pPr>
              <a:defRPr/>
            </a:lvl1pPr>
          </a:lstStyle>
          <a:p>
            <a:pPr>
              <a:defRPr/>
            </a:pPr>
            <a:fld id="{D2BDF614-43DD-1341-B494-D1F73E79073D}" type="datetime1">
              <a:rPr lang="en-US"/>
              <a:pPr>
                <a:defRPr/>
              </a:pPr>
              <a:t>12/01/2020</a:t>
            </a:fld>
            <a:endParaRPr lang="en-US" dirty="0"/>
          </a:p>
        </p:txBody>
      </p:sp>
      <p:sp>
        <p:nvSpPr>
          <p:cNvPr id="6" name="Footer Placeholder 4">
            <a:extLst>
              <a:ext uri="{FF2B5EF4-FFF2-40B4-BE49-F238E27FC236}">
                <a16:creationId xmlns:a16="http://schemas.microsoft.com/office/drawing/2014/main" id="{1C0DD221-8606-D948-8B0E-518F9B08B9DF}"/>
              </a:ext>
            </a:extLst>
          </p:cNvPr>
          <p:cNvSpPr>
            <a:spLocks noGrp="1"/>
          </p:cNvSpPr>
          <p:nvPr>
            <p:ph type="ftr" sz="quarter" idx="11"/>
          </p:nvPr>
        </p:nvSpPr>
        <p:spPr/>
        <p:txBody>
          <a:bodyPr/>
          <a:lstStyle>
            <a:lvl1pPr>
              <a:defRPr/>
            </a:lvl1pPr>
          </a:lstStyle>
          <a:p>
            <a:pPr>
              <a:defRPr/>
            </a:pPr>
            <a:r>
              <a:rPr lang="en-US"/>
              <a:t>cbd.int/post2020/</a:t>
            </a:r>
          </a:p>
        </p:txBody>
      </p:sp>
      <p:sp>
        <p:nvSpPr>
          <p:cNvPr id="7" name="Slide Number Placeholder 5">
            <a:extLst>
              <a:ext uri="{FF2B5EF4-FFF2-40B4-BE49-F238E27FC236}">
                <a16:creationId xmlns:a16="http://schemas.microsoft.com/office/drawing/2014/main" id="{DC18E7F6-8E5C-114E-9ED3-16A18B8DA008}"/>
              </a:ext>
            </a:extLst>
          </p:cNvPr>
          <p:cNvSpPr>
            <a:spLocks noGrp="1"/>
          </p:cNvSpPr>
          <p:nvPr>
            <p:ph type="sldNum" sz="quarter" idx="12"/>
          </p:nvPr>
        </p:nvSpPr>
        <p:spPr/>
        <p:txBody>
          <a:bodyPr/>
          <a:lstStyle>
            <a:lvl1pPr>
              <a:defRPr/>
            </a:lvl1pPr>
          </a:lstStyle>
          <a:p>
            <a:pPr>
              <a:defRPr/>
            </a:pPr>
            <a:fld id="{AFC1737A-67D5-B64C-95D9-CECA9F2E04D0}" type="slidenum">
              <a:rPr lang="en-US" altLang="en-US"/>
              <a:pPr>
                <a:defRPr/>
              </a:pPr>
              <a:t>‹#›</a:t>
            </a:fld>
            <a:endParaRPr lang="en-US" altLang="en-US"/>
          </a:p>
        </p:txBody>
      </p:sp>
    </p:spTree>
    <p:extLst>
      <p:ext uri="{BB962C8B-B14F-4D97-AF65-F5344CB8AC3E}">
        <p14:creationId xmlns:p14="http://schemas.microsoft.com/office/powerpoint/2010/main" val="35273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0B2D8A-D724-5C46-9614-B2CD37C6A7EB}"/>
              </a:ext>
            </a:extLst>
          </p:cNvPr>
          <p:cNvSpPr>
            <a:spLocks noGrp="1"/>
          </p:cNvSpPr>
          <p:nvPr>
            <p:ph type="dt" sz="half" idx="10"/>
          </p:nvPr>
        </p:nvSpPr>
        <p:spPr/>
        <p:txBody>
          <a:bodyPr/>
          <a:lstStyle>
            <a:lvl1pPr>
              <a:defRPr/>
            </a:lvl1pPr>
          </a:lstStyle>
          <a:p>
            <a:pPr>
              <a:defRPr/>
            </a:pPr>
            <a:fld id="{A0B45C14-C077-2745-A676-29699DE21553}" type="datetime1">
              <a:rPr lang="en-US"/>
              <a:pPr>
                <a:defRPr/>
              </a:pPr>
              <a:t>12/01/2020</a:t>
            </a:fld>
            <a:endParaRPr lang="en-US" dirty="0"/>
          </a:p>
        </p:txBody>
      </p:sp>
      <p:sp>
        <p:nvSpPr>
          <p:cNvPr id="5" name="Footer Placeholder 4">
            <a:extLst>
              <a:ext uri="{FF2B5EF4-FFF2-40B4-BE49-F238E27FC236}">
                <a16:creationId xmlns:a16="http://schemas.microsoft.com/office/drawing/2014/main" id="{9C2C261C-66F6-1A40-83D4-B4CBF11F5228}"/>
              </a:ext>
            </a:extLst>
          </p:cNvPr>
          <p:cNvSpPr>
            <a:spLocks noGrp="1"/>
          </p:cNvSpPr>
          <p:nvPr>
            <p:ph type="ftr" sz="quarter" idx="11"/>
          </p:nvPr>
        </p:nvSpPr>
        <p:spPr/>
        <p:txBody>
          <a:bodyPr/>
          <a:lstStyle>
            <a:lvl1pPr>
              <a:defRPr/>
            </a:lvl1pPr>
          </a:lstStyle>
          <a:p>
            <a:pPr>
              <a:defRPr/>
            </a:pPr>
            <a:r>
              <a:rPr lang="en-US"/>
              <a:t>cbd.int/post2020/</a:t>
            </a:r>
          </a:p>
        </p:txBody>
      </p:sp>
      <p:sp>
        <p:nvSpPr>
          <p:cNvPr id="6" name="Slide Number Placeholder 5">
            <a:extLst>
              <a:ext uri="{FF2B5EF4-FFF2-40B4-BE49-F238E27FC236}">
                <a16:creationId xmlns:a16="http://schemas.microsoft.com/office/drawing/2014/main" id="{19AE3A66-F17B-2F4C-A756-F06211BE76EB}"/>
              </a:ext>
            </a:extLst>
          </p:cNvPr>
          <p:cNvSpPr>
            <a:spLocks noGrp="1"/>
          </p:cNvSpPr>
          <p:nvPr>
            <p:ph type="sldNum" sz="quarter" idx="12"/>
          </p:nvPr>
        </p:nvSpPr>
        <p:spPr/>
        <p:txBody>
          <a:bodyPr/>
          <a:lstStyle>
            <a:lvl1pPr>
              <a:defRPr/>
            </a:lvl1pPr>
          </a:lstStyle>
          <a:p>
            <a:pPr>
              <a:defRPr/>
            </a:pPr>
            <a:fld id="{B1E75AE1-F440-C64C-8387-F91EF3D03271}" type="slidenum">
              <a:rPr lang="en-US" altLang="en-US"/>
              <a:pPr>
                <a:defRPr/>
              </a:pPr>
              <a:t>‹#›</a:t>
            </a:fld>
            <a:endParaRPr lang="en-US" altLang="en-US"/>
          </a:p>
        </p:txBody>
      </p:sp>
    </p:spTree>
    <p:extLst>
      <p:ext uri="{BB962C8B-B14F-4D97-AF65-F5344CB8AC3E}">
        <p14:creationId xmlns:p14="http://schemas.microsoft.com/office/powerpoint/2010/main" val="2413930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BD5427-59A8-6840-BA93-C4583DA83B47}"/>
              </a:ext>
            </a:extLst>
          </p:cNvPr>
          <p:cNvSpPr>
            <a:spLocks noGrp="1"/>
          </p:cNvSpPr>
          <p:nvPr>
            <p:ph type="dt" sz="half" idx="10"/>
          </p:nvPr>
        </p:nvSpPr>
        <p:spPr/>
        <p:txBody>
          <a:bodyPr/>
          <a:lstStyle>
            <a:lvl1pPr>
              <a:defRPr/>
            </a:lvl1pPr>
          </a:lstStyle>
          <a:p>
            <a:pPr>
              <a:defRPr/>
            </a:pPr>
            <a:fld id="{4E420ECD-2EB1-C245-ADDD-91BFBFD99781}" type="datetime1">
              <a:rPr lang="en-US"/>
              <a:pPr>
                <a:defRPr/>
              </a:pPr>
              <a:t>12/01/2020</a:t>
            </a:fld>
            <a:endParaRPr lang="en-US" dirty="0"/>
          </a:p>
        </p:txBody>
      </p:sp>
      <p:sp>
        <p:nvSpPr>
          <p:cNvPr id="5" name="Footer Placeholder 4">
            <a:extLst>
              <a:ext uri="{FF2B5EF4-FFF2-40B4-BE49-F238E27FC236}">
                <a16:creationId xmlns:a16="http://schemas.microsoft.com/office/drawing/2014/main" id="{B68AFFF2-2C37-9A48-9ED9-5DB324E8DA12}"/>
              </a:ext>
            </a:extLst>
          </p:cNvPr>
          <p:cNvSpPr>
            <a:spLocks noGrp="1"/>
          </p:cNvSpPr>
          <p:nvPr>
            <p:ph type="ftr" sz="quarter" idx="11"/>
          </p:nvPr>
        </p:nvSpPr>
        <p:spPr/>
        <p:txBody>
          <a:bodyPr/>
          <a:lstStyle>
            <a:lvl1pPr>
              <a:defRPr/>
            </a:lvl1pPr>
          </a:lstStyle>
          <a:p>
            <a:pPr>
              <a:defRPr/>
            </a:pPr>
            <a:r>
              <a:rPr lang="en-US"/>
              <a:t>cbd.int/post2020/</a:t>
            </a:r>
          </a:p>
        </p:txBody>
      </p:sp>
      <p:sp>
        <p:nvSpPr>
          <p:cNvPr id="6" name="Slide Number Placeholder 5">
            <a:extLst>
              <a:ext uri="{FF2B5EF4-FFF2-40B4-BE49-F238E27FC236}">
                <a16:creationId xmlns:a16="http://schemas.microsoft.com/office/drawing/2014/main" id="{8FDF6EB8-4CAA-8242-8227-CE269623F372}"/>
              </a:ext>
            </a:extLst>
          </p:cNvPr>
          <p:cNvSpPr>
            <a:spLocks noGrp="1"/>
          </p:cNvSpPr>
          <p:nvPr>
            <p:ph type="sldNum" sz="quarter" idx="12"/>
          </p:nvPr>
        </p:nvSpPr>
        <p:spPr/>
        <p:txBody>
          <a:bodyPr/>
          <a:lstStyle>
            <a:lvl1pPr>
              <a:defRPr/>
            </a:lvl1pPr>
          </a:lstStyle>
          <a:p>
            <a:pPr>
              <a:defRPr/>
            </a:pPr>
            <a:fld id="{9176CD3D-A305-B84B-932B-C79B7F7965BA}" type="slidenum">
              <a:rPr lang="en-US" altLang="en-US"/>
              <a:pPr>
                <a:defRPr/>
              </a:pPr>
              <a:t>‹#›</a:t>
            </a:fld>
            <a:endParaRPr lang="en-US" altLang="en-US"/>
          </a:p>
        </p:txBody>
      </p:sp>
    </p:spTree>
    <p:extLst>
      <p:ext uri="{BB962C8B-B14F-4D97-AF65-F5344CB8AC3E}">
        <p14:creationId xmlns:p14="http://schemas.microsoft.com/office/powerpoint/2010/main" val="371284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68A4ABB-1742-4445-885F-657008859373}"/>
              </a:ext>
            </a:extLst>
          </p:cNvPr>
          <p:cNvSpPr>
            <a:spLocks noGrp="1"/>
          </p:cNvSpPr>
          <p:nvPr>
            <p:ph type="title"/>
          </p:nvPr>
        </p:nvSpPr>
        <p:spPr bwMode="auto">
          <a:xfrm>
            <a:off x="457200" y="274638"/>
            <a:ext cx="82296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2EE5075B-9101-8544-8380-04CDA00DDC41}"/>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A0E0E57-C7C1-AF4C-9453-F14FE6AC77EF}"/>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A782267-40BE-C94A-B9AA-728E80E8DDC8}" type="datetime1">
              <a:rPr lang="en-US"/>
              <a:pPr>
                <a:defRPr/>
              </a:pPr>
              <a:t>12/01/2020</a:t>
            </a:fld>
            <a:endParaRPr lang="en-US" dirty="0"/>
          </a:p>
        </p:txBody>
      </p:sp>
      <p:sp>
        <p:nvSpPr>
          <p:cNvPr id="5" name="Footer Placeholder 4">
            <a:extLst>
              <a:ext uri="{FF2B5EF4-FFF2-40B4-BE49-F238E27FC236}">
                <a16:creationId xmlns:a16="http://schemas.microsoft.com/office/drawing/2014/main" id="{12D7AD9A-B1AC-D443-82B1-4D4DDDA385E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r>
              <a:rPr lang="en-US"/>
              <a:t>cbd.int/post2020/</a:t>
            </a:r>
          </a:p>
        </p:txBody>
      </p:sp>
      <p:sp>
        <p:nvSpPr>
          <p:cNvPr id="6" name="Slide Number Placeholder 5">
            <a:extLst>
              <a:ext uri="{FF2B5EF4-FFF2-40B4-BE49-F238E27FC236}">
                <a16:creationId xmlns:a16="http://schemas.microsoft.com/office/drawing/2014/main" id="{D3E4A938-E942-7D42-9AB0-BAB054764AF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59EDD5B5-A860-8542-A9F1-8B813FC63AC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31" r:id="rId1"/>
    <p:sldLayoutId id="214748414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hf hdr="0" ftr="0" dt="0"/>
  <p:txStyles>
    <p:titleStyle>
      <a:lvl1pPr algn="ctr" rtl="0" eaLnBrk="0" fontAlgn="base" hangingPunct="0">
        <a:spcBef>
          <a:spcPct val="0"/>
        </a:spcBef>
        <a:spcAft>
          <a:spcPct val="0"/>
        </a:spcAft>
        <a:defRPr sz="4400" kern="1200">
          <a:solidFill>
            <a:srgbClr val="333300"/>
          </a:solidFill>
          <a:latin typeface="+mj-lt"/>
          <a:ea typeface="+mj-ea"/>
          <a:cs typeface="+mj-cs"/>
        </a:defRPr>
      </a:lvl1pPr>
      <a:lvl2pPr algn="ctr" rtl="0" eaLnBrk="0" fontAlgn="base" hangingPunct="0">
        <a:spcBef>
          <a:spcPct val="0"/>
        </a:spcBef>
        <a:spcAft>
          <a:spcPct val="0"/>
        </a:spcAft>
        <a:defRPr sz="4400">
          <a:solidFill>
            <a:srgbClr val="333300"/>
          </a:solidFill>
          <a:latin typeface="Calibri" pitchFamily="34" charset="0"/>
        </a:defRPr>
      </a:lvl2pPr>
      <a:lvl3pPr algn="ctr" rtl="0" eaLnBrk="0" fontAlgn="base" hangingPunct="0">
        <a:spcBef>
          <a:spcPct val="0"/>
        </a:spcBef>
        <a:spcAft>
          <a:spcPct val="0"/>
        </a:spcAft>
        <a:defRPr sz="4400">
          <a:solidFill>
            <a:srgbClr val="333300"/>
          </a:solidFill>
          <a:latin typeface="Calibri" pitchFamily="34" charset="0"/>
        </a:defRPr>
      </a:lvl3pPr>
      <a:lvl4pPr algn="ctr" rtl="0" eaLnBrk="0" fontAlgn="base" hangingPunct="0">
        <a:spcBef>
          <a:spcPct val="0"/>
        </a:spcBef>
        <a:spcAft>
          <a:spcPct val="0"/>
        </a:spcAft>
        <a:defRPr sz="4400">
          <a:solidFill>
            <a:srgbClr val="333300"/>
          </a:solidFill>
          <a:latin typeface="Calibri" pitchFamily="34" charset="0"/>
        </a:defRPr>
      </a:lvl4pPr>
      <a:lvl5pPr algn="ctr" rtl="0" eaLnBrk="0" fontAlgn="base" hangingPunct="0">
        <a:spcBef>
          <a:spcPct val="0"/>
        </a:spcBef>
        <a:spcAft>
          <a:spcPct val="0"/>
        </a:spcAft>
        <a:defRPr sz="4400">
          <a:solidFill>
            <a:srgbClr val="33330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bd.int/conferences/post202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3.png"/><Relationship Id="rId12"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0.jpe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emf"/><Relationship Id="rId1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8F0539D9-F1A8-204D-B853-5668CC30BA5E}"/>
              </a:ext>
            </a:extLst>
          </p:cNvPr>
          <p:cNvSpPr>
            <a:spLocks noGrp="1"/>
          </p:cNvSpPr>
          <p:nvPr>
            <p:ph type="ctrTitle"/>
          </p:nvPr>
        </p:nvSpPr>
        <p:spPr>
          <a:xfrm>
            <a:off x="2017713" y="1676400"/>
            <a:ext cx="7126287" cy="2362200"/>
          </a:xfrm>
        </p:spPr>
        <p:txBody>
          <a:bodyPr/>
          <a:lstStyle/>
          <a:p>
            <a:pPr algn="l" eaLnBrk="1" hangingPunct="1"/>
            <a:r>
              <a:rPr lang="en-US" altLang="en-US" sz="2800">
                <a:latin typeface="Arial" panose="020B0604020202020204" pitchFamily="34" charset="0"/>
                <a:cs typeface="Arial" panose="020B0604020202020204" pitchFamily="34" charset="0"/>
              </a:rPr>
              <a:t>Post-2020 Global Biodiversity Framework</a:t>
            </a:r>
            <a:endParaRPr lang="en-GB" altLang="en-US" sz="310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AC1609D-ED6D-584B-9EE5-8033C092EF81}"/>
              </a:ext>
            </a:extLst>
          </p:cNvPr>
          <p:cNvSpPr txBox="1"/>
          <p:nvPr/>
        </p:nvSpPr>
        <p:spPr>
          <a:xfrm>
            <a:off x="0" y="4038600"/>
            <a:ext cx="2018501" cy="1754326"/>
          </a:xfrm>
          <a:prstGeom prst="rect">
            <a:avLst/>
          </a:prstGeom>
          <a:solidFill>
            <a:schemeClr val="accent3">
              <a:lumMod val="75000"/>
            </a:schemeClr>
          </a:solidFill>
        </p:spPr>
        <p:txBody>
          <a:bodyPr wrap="none">
            <a:spAutoFit/>
          </a:bodyPr>
          <a:lstStyle/>
          <a:p>
            <a:pPr eaLnBrk="1" hangingPunct="1">
              <a:defRPr/>
            </a:pPr>
            <a:r>
              <a:rPr lang="en-CA" altLang="en-US" dirty="0">
                <a:solidFill>
                  <a:schemeClr val="bg1"/>
                </a:solidFill>
              </a:rPr>
              <a:t>OEWG </a:t>
            </a:r>
            <a:r>
              <a:rPr lang="en-CA" altLang="en-US" dirty="0" smtClean="0">
                <a:solidFill>
                  <a:schemeClr val="bg1"/>
                </a:solidFill>
              </a:rPr>
              <a:t>Co-Chairs</a:t>
            </a:r>
            <a:endParaRPr lang="en-CA" altLang="en-US" dirty="0">
              <a:solidFill>
                <a:schemeClr val="bg1"/>
              </a:solidFill>
            </a:endParaRPr>
          </a:p>
          <a:p>
            <a:pPr eaLnBrk="1" hangingPunct="1">
              <a:defRPr/>
            </a:pPr>
            <a:endParaRPr lang="en-CA" altLang="en-US" dirty="0">
              <a:solidFill>
                <a:schemeClr val="bg1"/>
              </a:solidFill>
            </a:endParaRPr>
          </a:p>
          <a:p>
            <a:pPr eaLnBrk="1" hangingPunct="1">
              <a:defRPr/>
            </a:pPr>
            <a:r>
              <a:rPr lang="fr-CA" altLang="en-US" dirty="0" smtClean="0">
                <a:solidFill>
                  <a:schemeClr val="bg1"/>
                </a:solidFill>
              </a:rPr>
              <a:t>Basile </a:t>
            </a:r>
            <a:r>
              <a:rPr lang="fr-CA" altLang="en-US" dirty="0">
                <a:solidFill>
                  <a:schemeClr val="bg1"/>
                </a:solidFill>
              </a:rPr>
              <a:t>van </a:t>
            </a:r>
            <a:r>
              <a:rPr lang="fr-CA" altLang="en-US" dirty="0" smtClean="0">
                <a:solidFill>
                  <a:schemeClr val="bg1"/>
                </a:solidFill>
              </a:rPr>
              <a:t>Havre</a:t>
            </a:r>
          </a:p>
          <a:p>
            <a:pPr eaLnBrk="1" hangingPunct="1">
              <a:defRPr/>
            </a:pPr>
            <a:endParaRPr lang="fr-CA" altLang="en-US" dirty="0">
              <a:solidFill>
                <a:schemeClr val="bg1"/>
              </a:solidFill>
            </a:endParaRPr>
          </a:p>
          <a:p>
            <a:pPr eaLnBrk="1" hangingPunct="1">
              <a:defRPr/>
            </a:pPr>
            <a:r>
              <a:rPr lang="fr-CA" altLang="en-US" dirty="0" smtClean="0">
                <a:solidFill>
                  <a:schemeClr val="bg1"/>
                </a:solidFill>
              </a:rPr>
              <a:t>Francis Ogwal</a:t>
            </a:r>
            <a:endParaRPr lang="en-US" altLang="en-US" dirty="0">
              <a:solidFill>
                <a:schemeClr val="bg1"/>
              </a:solidFill>
            </a:endParaRPr>
          </a:p>
          <a:p>
            <a:pPr>
              <a:defRPr/>
            </a:pPr>
            <a:endParaRPr lang="en-US" dirty="0">
              <a:solidFill>
                <a:schemeClr val="bg1"/>
              </a:solidFill>
              <a:latin typeface="Arial Narrow" panose="020B0606020202030204" pitchFamily="34" charset="0"/>
            </a:endParaRPr>
          </a:p>
        </p:txBody>
      </p:sp>
      <p:sp>
        <p:nvSpPr>
          <p:cNvPr id="5124" name="Subtitle 2">
            <a:extLst>
              <a:ext uri="{FF2B5EF4-FFF2-40B4-BE49-F238E27FC236}">
                <a16:creationId xmlns:a16="http://schemas.microsoft.com/office/drawing/2014/main" id="{1FA77E88-08CA-5341-91F1-DA423B253B6F}"/>
              </a:ext>
            </a:extLst>
          </p:cNvPr>
          <p:cNvSpPr txBox="1">
            <a:spLocks/>
          </p:cNvSpPr>
          <p:nvPr/>
        </p:nvSpPr>
        <p:spPr bwMode="auto">
          <a:xfrm>
            <a:off x="6629400" y="5459413"/>
            <a:ext cx="18288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n-CA" altLang="en-US" sz="2000">
                <a:latin typeface="Arial Narrow" panose="020B0604020202020204" pitchFamily="34" charset="0"/>
              </a:rPr>
              <a:t>October 2019</a:t>
            </a:r>
          </a:p>
          <a:p>
            <a:pPr eaLnBrk="1" hangingPunct="1">
              <a:buFont typeface="Arial" panose="020B0604020202020204" pitchFamily="34" charset="0"/>
              <a:buNone/>
            </a:pPr>
            <a:endParaRPr lang="en-CA" altLang="en-US" sz="2000">
              <a:latin typeface="Arial Narrow" panose="020B0604020202020204" pitchFamily="34" charset="0"/>
            </a:endParaRPr>
          </a:p>
        </p:txBody>
      </p:sp>
      <p:sp>
        <p:nvSpPr>
          <p:cNvPr id="5125" name="Subtitle 2">
            <a:extLst>
              <a:ext uri="{FF2B5EF4-FFF2-40B4-BE49-F238E27FC236}">
                <a16:creationId xmlns:a16="http://schemas.microsoft.com/office/drawing/2014/main" id="{1609885B-01DE-CC45-8144-2611A8DFD330}"/>
              </a:ext>
            </a:extLst>
          </p:cNvPr>
          <p:cNvSpPr txBox="1">
            <a:spLocks/>
          </p:cNvSpPr>
          <p:nvPr/>
        </p:nvSpPr>
        <p:spPr bwMode="auto">
          <a:xfrm>
            <a:off x="2017713" y="4038600"/>
            <a:ext cx="6562725" cy="2743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n-GB" altLang="en-US" dirty="0"/>
              <a:t>Presentation of Zero </a:t>
            </a:r>
            <a:r>
              <a:rPr lang="en-GB" altLang="en-US" dirty="0" smtClean="0"/>
              <a:t>Draft</a:t>
            </a:r>
            <a:endParaRPr lang="en-GB" altLang="en-US" dirty="0"/>
          </a:p>
          <a:p>
            <a:pPr eaLnBrk="1" hangingPunct="1">
              <a:buFont typeface="Arial" panose="020B0604020202020204" pitchFamily="34" charset="0"/>
              <a:buNone/>
            </a:pPr>
            <a:endParaRPr lang="en-CA" altLang="en-US" sz="2000" dirty="0">
              <a:latin typeface="Arial Narrow" panose="020B0604020202020204" pitchFamily="34" charset="0"/>
            </a:endParaRPr>
          </a:p>
          <a:p>
            <a:pPr eaLnBrk="1" hangingPunct="1">
              <a:buFont typeface="Arial" panose="020B0604020202020204" pitchFamily="34" charset="0"/>
              <a:buNone/>
            </a:pPr>
            <a:r>
              <a:rPr lang="en-CA" altLang="en-US" sz="2000" dirty="0">
                <a:latin typeface="Arial Narrow" panose="020B0604020202020204" pitchFamily="34" charset="0"/>
              </a:rPr>
              <a:t>January </a:t>
            </a:r>
            <a:r>
              <a:rPr lang="en-CA" altLang="en-US" sz="2000" dirty="0" smtClean="0">
                <a:latin typeface="Arial Narrow" panose="020B0604020202020204" pitchFamily="34" charset="0"/>
              </a:rPr>
              <a:t> 2020</a:t>
            </a:r>
            <a:endParaRPr lang="en-CA" altLang="en-US" sz="2000" dirty="0">
              <a:latin typeface="Arial Narrow"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880C143-A239-4E9E-8F98-17E1A87216B4}" type="slidenum">
              <a:rPr lang="en-US" altLang="en-US" sz="2400" smtClean="0">
                <a:latin typeface="Arial Narrow" panose="020B0606020202030204" pitchFamily="34" charset="0"/>
              </a:rPr>
              <a:pPr>
                <a:spcBef>
                  <a:spcPct val="0"/>
                </a:spcBef>
                <a:buFontTx/>
                <a:buNone/>
              </a:pPr>
              <a:t>2</a:t>
            </a:fld>
            <a:endParaRPr lang="en-US" altLang="en-US" sz="2400" smtClean="0">
              <a:latin typeface="Arial Narrow" panose="020B0606020202030204" pitchFamily="34" charset="0"/>
            </a:endParaRPr>
          </a:p>
        </p:txBody>
      </p:sp>
      <p:sp>
        <p:nvSpPr>
          <p:cNvPr id="6" name="Content Placeholder 2"/>
          <p:cNvSpPr>
            <a:spLocks noGrp="1"/>
          </p:cNvSpPr>
          <p:nvPr>
            <p:ph idx="1"/>
          </p:nvPr>
        </p:nvSpPr>
        <p:spPr>
          <a:xfrm>
            <a:off x="2057400" y="2514600"/>
            <a:ext cx="5334000" cy="1905000"/>
          </a:xfrm>
          <a:solidFill>
            <a:schemeClr val="accent3">
              <a:lumMod val="40000"/>
              <a:lumOff val="60000"/>
            </a:schemeClr>
          </a:solidFill>
        </p:spPr>
        <p:txBody>
          <a:bodyPr/>
          <a:lstStyle/>
          <a:p>
            <a:pPr marL="0" indent="0" algn="ctr">
              <a:buFont typeface="Arial" panose="020B0604020202020204" pitchFamily="34" charset="0"/>
              <a:buNone/>
              <a:defRPr/>
            </a:pPr>
            <a:r>
              <a:rPr lang="en-US" sz="4000" dirty="0" smtClean="0"/>
              <a:t>MANDATE &amp; ORGANIZATION OF WORK</a:t>
            </a:r>
            <a:endParaRPr lang="en-US" sz="4000" dirty="0"/>
          </a:p>
        </p:txBody>
      </p:sp>
    </p:spTree>
    <p:extLst>
      <p:ext uri="{BB962C8B-B14F-4D97-AF65-F5344CB8AC3E}">
        <p14:creationId xmlns:p14="http://schemas.microsoft.com/office/powerpoint/2010/main" val="2667240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a:r>
              <a:rPr lang="fr-CA" altLang="en-US" smtClean="0"/>
              <a:t>Mandate From Parties</a:t>
            </a:r>
            <a:endParaRPr lang="en-US" altLang="en-US" smtClean="0"/>
          </a:p>
        </p:txBody>
      </p:sp>
      <p:sp>
        <p:nvSpPr>
          <p:cNvPr id="3" name="Content Placeholder 2"/>
          <p:cNvSpPr>
            <a:spLocks noGrp="1"/>
          </p:cNvSpPr>
          <p:nvPr>
            <p:ph idx="1"/>
          </p:nvPr>
        </p:nvSpPr>
        <p:spPr>
          <a:xfrm>
            <a:off x="457200" y="1371600"/>
            <a:ext cx="8534400" cy="4884738"/>
          </a:xfrm>
        </p:spPr>
        <p:txBody>
          <a:bodyPr>
            <a:normAutofit/>
          </a:bodyPr>
          <a:lstStyle/>
          <a:p>
            <a:pPr>
              <a:defRPr/>
            </a:pPr>
            <a:r>
              <a:rPr lang="fr-CA" dirty="0" smtClean="0"/>
              <a:t>Party-</a:t>
            </a:r>
            <a:r>
              <a:rPr lang="fr-CA" dirty="0" err="1" smtClean="0"/>
              <a:t>led</a:t>
            </a:r>
            <a:r>
              <a:rPr lang="fr-CA" dirty="0" smtClean="0"/>
              <a:t> </a:t>
            </a:r>
            <a:r>
              <a:rPr lang="fr-CA" dirty="0" err="1"/>
              <a:t>process</a:t>
            </a:r>
            <a:endParaRPr lang="fr-CA" dirty="0"/>
          </a:p>
          <a:p>
            <a:pPr>
              <a:defRPr/>
            </a:pPr>
            <a:r>
              <a:rPr lang="en-US" dirty="0"/>
              <a:t>Establish an open-ended intersessional working </a:t>
            </a:r>
            <a:r>
              <a:rPr lang="en-US" dirty="0" smtClean="0"/>
              <a:t>group with </a:t>
            </a:r>
            <a:r>
              <a:rPr lang="en-US" dirty="0"/>
              <a:t>designated co-chairs</a:t>
            </a:r>
          </a:p>
          <a:p>
            <a:pPr>
              <a:defRPr/>
            </a:pPr>
            <a:r>
              <a:rPr lang="fr-CA" dirty="0" err="1" smtClean="0"/>
              <a:t>Success</a:t>
            </a:r>
            <a:endParaRPr lang="fr-CA" dirty="0"/>
          </a:p>
          <a:p>
            <a:pPr lvl="1">
              <a:defRPr/>
            </a:pPr>
            <a:r>
              <a:rPr lang="fr-CA" dirty="0" err="1"/>
              <a:t>Deliver</a:t>
            </a:r>
            <a:r>
              <a:rPr lang="fr-CA" dirty="0"/>
              <a:t> </a:t>
            </a:r>
            <a:r>
              <a:rPr lang="fr-CA" dirty="0" smtClean="0"/>
              <a:t>Framework </a:t>
            </a:r>
            <a:r>
              <a:rPr lang="fr-CA" dirty="0"/>
              <a:t>to CoP15 </a:t>
            </a:r>
          </a:p>
          <a:p>
            <a:pPr lvl="1">
              <a:defRPr/>
            </a:pPr>
            <a:r>
              <a:rPr lang="fr-CA" dirty="0" err="1"/>
              <a:t>Create</a:t>
            </a:r>
            <a:r>
              <a:rPr lang="fr-CA" dirty="0"/>
              <a:t> positive ambiance for </a:t>
            </a:r>
            <a:r>
              <a:rPr lang="fr-CA" dirty="0" err="1"/>
              <a:t>negotiation</a:t>
            </a:r>
            <a:endParaRPr lang="en-US" dirty="0"/>
          </a:p>
        </p:txBody>
      </p:sp>
      <p:sp>
        <p:nvSpPr>
          <p:cNvPr id="8196" name="Slide Number Placeholder 3"/>
          <p:cNvSpPr>
            <a:spLocks noGrp="1"/>
          </p:cNvSpPr>
          <p:nvPr>
            <p:ph type="sldNum" sz="quarter" idx="11"/>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482BAC0-D179-4CF4-9691-AA594F6308E8}" type="slidenum">
              <a:rPr lang="en-US" altLang="en-US" sz="1200" smtClean="0">
                <a:solidFill>
                  <a:srgbClr val="898989"/>
                </a:solidFill>
              </a:rPr>
              <a:pPr>
                <a:spcBef>
                  <a:spcPct val="0"/>
                </a:spcBef>
                <a:buFontTx/>
                <a:buNone/>
              </a:pPr>
              <a:t>3</a:t>
            </a:fld>
            <a:endParaRPr lang="en-US" altLang="en-US" sz="1200" smtClean="0">
              <a:solidFill>
                <a:srgbClr val="898989"/>
              </a:solidFill>
            </a:endParaRPr>
          </a:p>
        </p:txBody>
      </p:sp>
    </p:spTree>
    <p:extLst>
      <p:ext uri="{BB962C8B-B14F-4D97-AF65-F5344CB8AC3E}">
        <p14:creationId xmlns:p14="http://schemas.microsoft.com/office/powerpoint/2010/main" val="271438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458200" cy="792162"/>
          </a:xfrm>
        </p:spPr>
        <p:txBody>
          <a:bodyPr/>
          <a:lstStyle/>
          <a:p>
            <a:pPr algn="l"/>
            <a:r>
              <a:rPr lang="fr-CA" altLang="en-US" sz="4000" smtClean="0"/>
              <a:t>Overarching Principles Guiding The Process</a:t>
            </a:r>
            <a:endParaRPr lang="en-US" altLang="en-US" sz="4000" smtClean="0"/>
          </a:p>
        </p:txBody>
      </p:sp>
      <p:sp>
        <p:nvSpPr>
          <p:cNvPr id="3" name="Content Placeholder 2"/>
          <p:cNvSpPr>
            <a:spLocks noGrp="1"/>
          </p:cNvSpPr>
          <p:nvPr>
            <p:ph idx="1"/>
          </p:nvPr>
        </p:nvSpPr>
        <p:spPr>
          <a:xfrm>
            <a:off x="457200" y="1447800"/>
            <a:ext cx="8534400" cy="5181600"/>
          </a:xfrm>
          <a:extLst/>
        </p:spPr>
        <p:txBody>
          <a:bodyPr numCol="2">
            <a:normAutofit/>
          </a:bodyPr>
          <a:lstStyle/>
          <a:p>
            <a:pPr marL="514350" indent="-514350">
              <a:buFont typeface="+mj-lt"/>
              <a:buAutoNum type="arabicPeriod"/>
              <a:defRPr/>
            </a:pPr>
            <a:r>
              <a:rPr lang="fr-CA" dirty="0" err="1" smtClean="0"/>
              <a:t>Participatory</a:t>
            </a:r>
            <a:endParaRPr lang="fr-CA" dirty="0" smtClean="0"/>
          </a:p>
          <a:p>
            <a:pPr marL="514350" indent="-514350">
              <a:buFont typeface="+mj-lt"/>
              <a:buAutoNum type="arabicPeriod"/>
              <a:defRPr/>
            </a:pPr>
            <a:r>
              <a:rPr lang="fr-CA" dirty="0" smtClean="0"/>
              <a:t>Inclusive</a:t>
            </a:r>
          </a:p>
          <a:p>
            <a:pPr marL="514350" indent="-514350">
              <a:buFont typeface="+mj-lt"/>
              <a:buAutoNum type="arabicPeriod"/>
              <a:defRPr/>
            </a:pPr>
            <a:r>
              <a:rPr lang="fr-CA" dirty="0" err="1" smtClean="0"/>
              <a:t>Gender</a:t>
            </a:r>
            <a:r>
              <a:rPr lang="fr-CA" dirty="0" smtClean="0"/>
              <a:t> responsive</a:t>
            </a:r>
          </a:p>
          <a:p>
            <a:pPr marL="514350" indent="-514350">
              <a:buFont typeface="+mj-lt"/>
              <a:buAutoNum type="arabicPeriod"/>
              <a:defRPr/>
            </a:pPr>
            <a:r>
              <a:rPr lang="fr-CA" dirty="0" smtClean="0"/>
              <a:t>Transformative</a:t>
            </a:r>
          </a:p>
          <a:p>
            <a:pPr marL="514350" indent="-514350">
              <a:buFont typeface="+mj-lt"/>
              <a:buAutoNum type="arabicPeriod"/>
              <a:defRPr/>
            </a:pPr>
            <a:r>
              <a:rPr lang="fr-CA" dirty="0" err="1" smtClean="0"/>
              <a:t>Comprehensive</a:t>
            </a:r>
            <a:endParaRPr lang="fr-CA" dirty="0" smtClean="0"/>
          </a:p>
          <a:p>
            <a:pPr marL="514350" indent="-514350">
              <a:buFont typeface="+mj-lt"/>
              <a:buAutoNum type="arabicPeriod"/>
              <a:defRPr/>
            </a:pPr>
            <a:r>
              <a:rPr lang="fr-CA" dirty="0" err="1" smtClean="0"/>
              <a:t>Catalytic</a:t>
            </a:r>
            <a:endParaRPr lang="fr-CA" dirty="0" smtClean="0"/>
          </a:p>
          <a:p>
            <a:pPr marL="514350" indent="-514350">
              <a:buFont typeface="+mj-lt"/>
              <a:buAutoNum type="arabicPeriod"/>
              <a:defRPr/>
            </a:pPr>
            <a:r>
              <a:rPr lang="fr-CA" dirty="0" smtClean="0"/>
              <a:t>Visible</a:t>
            </a:r>
          </a:p>
          <a:p>
            <a:pPr marL="514350" indent="-514350">
              <a:buFont typeface="+mj-lt"/>
              <a:buAutoNum type="arabicPeriod"/>
              <a:defRPr/>
            </a:pPr>
            <a:r>
              <a:rPr lang="fr-CA" dirty="0" err="1" smtClean="0"/>
              <a:t>Knowledge-based</a:t>
            </a:r>
            <a:endParaRPr lang="fr-CA" dirty="0" smtClean="0"/>
          </a:p>
          <a:p>
            <a:pPr marL="514350" indent="-514350">
              <a:buFont typeface="+mj-lt"/>
              <a:buAutoNum type="arabicPeriod"/>
              <a:defRPr/>
            </a:pPr>
            <a:r>
              <a:rPr lang="fr-CA" dirty="0" smtClean="0"/>
              <a:t>Transparent</a:t>
            </a:r>
          </a:p>
          <a:p>
            <a:pPr marL="514350" indent="-514350">
              <a:buFont typeface="+mj-lt"/>
              <a:buAutoNum type="arabicPeriod"/>
              <a:defRPr/>
            </a:pPr>
            <a:r>
              <a:rPr lang="fr-CA" dirty="0" smtClean="0"/>
              <a:t>Efficient</a:t>
            </a:r>
          </a:p>
          <a:p>
            <a:pPr marL="514350" indent="-514350">
              <a:buFont typeface="+mj-lt"/>
              <a:buAutoNum type="arabicPeriod"/>
              <a:defRPr/>
            </a:pPr>
            <a:r>
              <a:rPr lang="fr-CA" dirty="0" err="1" smtClean="0"/>
              <a:t>Results-oriented</a:t>
            </a:r>
            <a:endParaRPr lang="fr-CA" dirty="0" smtClean="0"/>
          </a:p>
          <a:p>
            <a:pPr marL="514350" indent="-514350">
              <a:buFont typeface="+mj-lt"/>
              <a:buAutoNum type="arabicPeriod"/>
              <a:defRPr/>
            </a:pPr>
            <a:r>
              <a:rPr lang="fr-CA" dirty="0" err="1" smtClean="0"/>
              <a:t>Iterative</a:t>
            </a:r>
            <a:endParaRPr lang="fr-CA" dirty="0" smtClean="0"/>
          </a:p>
          <a:p>
            <a:pPr marL="514350" indent="-514350">
              <a:buFont typeface="+mj-lt"/>
              <a:buAutoNum type="arabicPeriod"/>
              <a:defRPr/>
            </a:pPr>
            <a:r>
              <a:rPr lang="fr-CA" dirty="0" smtClean="0"/>
              <a:t>Flexible</a:t>
            </a:r>
          </a:p>
          <a:p>
            <a:pPr marL="514350" indent="-514350">
              <a:buFont typeface="+mj-lt"/>
              <a:buAutoNum type="arabicPeriod"/>
              <a:defRPr/>
            </a:pPr>
            <a:endParaRPr lang="fr-CA" dirty="0" smtClean="0"/>
          </a:p>
        </p:txBody>
      </p:sp>
      <p:sp>
        <p:nvSpPr>
          <p:cNvPr id="9220" name="Slide Number Placeholder 3"/>
          <p:cNvSpPr>
            <a:spLocks noGrp="1"/>
          </p:cNvSpPr>
          <p:nvPr>
            <p:ph type="sldNum" sz="quarter" idx="11"/>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3C47F1E-1656-4045-A9C3-99D19193BD08}" type="slidenum">
              <a:rPr lang="en-US" altLang="en-US" sz="1200" smtClean="0">
                <a:solidFill>
                  <a:srgbClr val="898989"/>
                </a:solidFill>
              </a:rPr>
              <a:pPr>
                <a:spcBef>
                  <a:spcPct val="0"/>
                </a:spcBef>
                <a:buFontTx/>
                <a:buNone/>
              </a:pPr>
              <a:t>4</a:t>
            </a:fld>
            <a:endParaRPr lang="en-US" altLang="en-US" sz="1200" smtClean="0">
              <a:solidFill>
                <a:srgbClr val="898989"/>
              </a:solidFill>
            </a:endParaRPr>
          </a:p>
        </p:txBody>
      </p:sp>
    </p:spTree>
    <p:extLst>
      <p:ext uri="{BB962C8B-B14F-4D97-AF65-F5344CB8AC3E}">
        <p14:creationId xmlns:p14="http://schemas.microsoft.com/office/powerpoint/2010/main" val="215727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l"/>
            <a:r>
              <a:rPr lang="en-US" altLang="en-US" sz="3600" smtClean="0"/>
              <a:t>Organization of Work: Rationale</a:t>
            </a:r>
          </a:p>
        </p:txBody>
      </p:sp>
      <p:sp>
        <p:nvSpPr>
          <p:cNvPr id="9219" name="Content Placeholder 2"/>
          <p:cNvSpPr>
            <a:spLocks noGrp="1"/>
          </p:cNvSpPr>
          <p:nvPr>
            <p:ph idx="1"/>
          </p:nvPr>
        </p:nvSpPr>
        <p:spPr>
          <a:xfrm>
            <a:off x="433388" y="1676400"/>
            <a:ext cx="8229600" cy="4648200"/>
          </a:xfrm>
        </p:spPr>
        <p:txBody>
          <a:bodyPr/>
          <a:lstStyle/>
          <a:p>
            <a:r>
              <a:rPr lang="en-US" altLang="en-US" dirty="0" smtClean="0"/>
              <a:t>Need to move fast and adapt quickly </a:t>
            </a:r>
          </a:p>
          <a:p>
            <a:pPr lvl="1"/>
            <a:r>
              <a:rPr lang="en-US" altLang="en-US" dirty="0" smtClean="0"/>
              <a:t>Compressed timeline: only 8 months away!</a:t>
            </a:r>
          </a:p>
          <a:p>
            <a:pPr lvl="1"/>
            <a:endParaRPr lang="en-US" altLang="en-US" dirty="0" smtClean="0"/>
          </a:p>
          <a:p>
            <a:r>
              <a:rPr lang="en-US" altLang="en-US" dirty="0" smtClean="0"/>
              <a:t>OEWG Objective is different from ongoing intersessional processes of CBD</a:t>
            </a:r>
          </a:p>
          <a:p>
            <a:endParaRPr lang="en-US" altLang="en-US" dirty="0" smtClean="0"/>
          </a:p>
          <a:p>
            <a:r>
              <a:rPr lang="en-US" altLang="en-US" dirty="0" smtClean="0"/>
              <a:t>Aims to address needs and respect limitations of various Parties / Regions and CBD rules</a:t>
            </a:r>
          </a:p>
        </p:txBody>
      </p:sp>
      <p:sp>
        <p:nvSpPr>
          <p:cNvPr id="9220" name="Slide Number Placeholder 3"/>
          <p:cNvSpPr>
            <a:spLocks noGrp="1"/>
          </p:cNvSpPr>
          <p:nvPr>
            <p:ph type="sldNum" sz="quarter" idx="11"/>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6BCF5EF-0363-4169-B396-614E128D9D2F}" type="slidenum">
              <a:rPr lang="en-US" altLang="en-US" sz="2400" smtClean="0">
                <a:latin typeface="Arial Narrow" panose="020B0606020202030204" pitchFamily="34" charset="0"/>
              </a:rPr>
              <a:pPr>
                <a:spcBef>
                  <a:spcPct val="0"/>
                </a:spcBef>
                <a:buFontTx/>
                <a:buNone/>
              </a:pPr>
              <a:t>5</a:t>
            </a:fld>
            <a:endParaRPr lang="en-US" altLang="en-US" sz="2400" smtClean="0">
              <a:latin typeface="Arial Narrow" panose="020B0606020202030204" pitchFamily="34" charset="0"/>
            </a:endParaRPr>
          </a:p>
        </p:txBody>
      </p:sp>
    </p:spTree>
    <p:extLst>
      <p:ext uri="{BB962C8B-B14F-4D97-AF65-F5344CB8AC3E}">
        <p14:creationId xmlns:p14="http://schemas.microsoft.com/office/powerpoint/2010/main" val="2166469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77813" y="285750"/>
            <a:ext cx="8229600" cy="654050"/>
          </a:xfrm>
        </p:spPr>
        <p:txBody>
          <a:bodyPr/>
          <a:lstStyle/>
          <a:p>
            <a:pPr algn="l"/>
            <a:r>
              <a:rPr lang="en-US" altLang="en-US" sz="3600" smtClean="0"/>
              <a:t>Organization of Work: Timeline</a:t>
            </a:r>
          </a:p>
        </p:txBody>
      </p:sp>
      <p:sp>
        <p:nvSpPr>
          <p:cNvPr id="14" name="Flowchart: Off-page Connector 13">
            <a:extLst>
              <a:ext uri="{FF2B5EF4-FFF2-40B4-BE49-F238E27FC236}">
                <a16:creationId xmlns:a16="http://schemas.microsoft.com/office/drawing/2014/main" id="{9EDB98B9-73BD-4127-A6F2-049E977BF7B9}"/>
              </a:ext>
            </a:extLst>
          </p:cNvPr>
          <p:cNvSpPr/>
          <p:nvPr/>
        </p:nvSpPr>
        <p:spPr>
          <a:xfrm rot="10800000">
            <a:off x="4435475" y="3038475"/>
            <a:ext cx="428625" cy="914400"/>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SBSTTA WG8j</a:t>
            </a:r>
            <a:endParaRPr lang="en-US" sz="1200" dirty="0"/>
          </a:p>
        </p:txBody>
      </p:sp>
      <p:sp>
        <p:nvSpPr>
          <p:cNvPr id="8" name="Flowchart: Off-page Connector 7">
            <a:extLst>
              <a:ext uri="{FF2B5EF4-FFF2-40B4-BE49-F238E27FC236}">
                <a16:creationId xmlns:a16="http://schemas.microsoft.com/office/drawing/2014/main" id="{BBF70F70-4BC4-4E4F-B793-0C0D30F725BC}"/>
              </a:ext>
            </a:extLst>
          </p:cNvPr>
          <p:cNvSpPr/>
          <p:nvPr/>
        </p:nvSpPr>
        <p:spPr>
          <a:xfrm rot="10800000">
            <a:off x="8259763" y="3046413"/>
            <a:ext cx="427037" cy="914400"/>
          </a:xfrm>
          <a:prstGeom prst="flowChartOffpage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CoP 15</a:t>
            </a:r>
            <a:endParaRPr lang="en-US" sz="1200" dirty="0"/>
          </a:p>
        </p:txBody>
      </p:sp>
      <p:sp>
        <p:nvSpPr>
          <p:cNvPr id="9" name="Flowchart: Off-page Connector 8">
            <a:extLst>
              <a:ext uri="{FF2B5EF4-FFF2-40B4-BE49-F238E27FC236}">
                <a16:creationId xmlns:a16="http://schemas.microsoft.com/office/drawing/2014/main" id="{FC401F14-84CC-4906-9C0F-C9AFBF356CEA}"/>
              </a:ext>
            </a:extLst>
          </p:cNvPr>
          <p:cNvSpPr/>
          <p:nvPr/>
        </p:nvSpPr>
        <p:spPr>
          <a:xfrm rot="10800000">
            <a:off x="5545138" y="3038475"/>
            <a:ext cx="427037" cy="914400"/>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OEWG 2</a:t>
            </a:r>
            <a:endParaRPr lang="en-US" sz="1200" dirty="0"/>
          </a:p>
        </p:txBody>
      </p:sp>
      <p:sp>
        <p:nvSpPr>
          <p:cNvPr id="10" name="Flowchart: Off-page Connector 9">
            <a:extLst>
              <a:ext uri="{FF2B5EF4-FFF2-40B4-BE49-F238E27FC236}">
                <a16:creationId xmlns:a16="http://schemas.microsoft.com/office/drawing/2014/main" id="{FC882167-AB74-46D8-ACF3-D89E7518A908}"/>
              </a:ext>
            </a:extLst>
          </p:cNvPr>
          <p:cNvSpPr/>
          <p:nvPr/>
        </p:nvSpPr>
        <p:spPr>
          <a:xfrm rot="10800000">
            <a:off x="7162800" y="3046413"/>
            <a:ext cx="427038" cy="914400"/>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OEWG 3</a:t>
            </a:r>
            <a:endParaRPr lang="en-US" sz="1200" dirty="0"/>
          </a:p>
        </p:txBody>
      </p:sp>
      <p:sp>
        <p:nvSpPr>
          <p:cNvPr id="11" name="Flowchart: Off-page Connector 10">
            <a:extLst>
              <a:ext uri="{FF2B5EF4-FFF2-40B4-BE49-F238E27FC236}">
                <a16:creationId xmlns:a16="http://schemas.microsoft.com/office/drawing/2014/main" id="{E7F12EC0-C127-4E69-AA52-DA1DC3D963F3}"/>
              </a:ext>
            </a:extLst>
          </p:cNvPr>
          <p:cNvSpPr/>
          <p:nvPr/>
        </p:nvSpPr>
        <p:spPr>
          <a:xfrm rot="10800000">
            <a:off x="2347913" y="3038475"/>
            <a:ext cx="427037" cy="914400"/>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OEWG 1</a:t>
            </a:r>
            <a:endParaRPr lang="en-US" sz="1200" dirty="0"/>
          </a:p>
        </p:txBody>
      </p:sp>
      <p:sp>
        <p:nvSpPr>
          <p:cNvPr id="13" name="Flowchart: Off-page Connector 12">
            <a:extLst>
              <a:ext uri="{FF2B5EF4-FFF2-40B4-BE49-F238E27FC236}">
                <a16:creationId xmlns:a16="http://schemas.microsoft.com/office/drawing/2014/main" id="{F9037EE2-568B-4957-B3B3-05772D488039}"/>
              </a:ext>
            </a:extLst>
          </p:cNvPr>
          <p:cNvSpPr/>
          <p:nvPr/>
        </p:nvSpPr>
        <p:spPr>
          <a:xfrm rot="10800000">
            <a:off x="6461125" y="3046413"/>
            <a:ext cx="427038" cy="914400"/>
          </a:xfrm>
          <a:prstGeom prst="flowChartOffpage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SBSTTA SBI</a:t>
            </a:r>
            <a:endParaRPr lang="en-US" sz="1200" dirty="0"/>
          </a:p>
        </p:txBody>
      </p:sp>
      <p:graphicFrame>
        <p:nvGraphicFramePr>
          <p:cNvPr id="16" name="Content Placeholder 6">
            <a:extLst>
              <a:ext uri="{FF2B5EF4-FFF2-40B4-BE49-F238E27FC236}">
                <a16:creationId xmlns:a16="http://schemas.microsoft.com/office/drawing/2014/main" id="{AF50C46D-6BB8-4316-BFF3-474478194C75}"/>
              </a:ext>
            </a:extLst>
          </p:cNvPr>
          <p:cNvGraphicFramePr>
            <a:graphicFrameLocks noGrp="1"/>
          </p:cNvGraphicFramePr>
          <p:nvPr>
            <p:ph idx="1"/>
          </p:nvPr>
        </p:nvGraphicFramePr>
        <p:xfrm>
          <a:off x="457198" y="3952875"/>
          <a:ext cx="8229600" cy="2782887"/>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gridCol w="1231900">
                  <a:extLst>
                    <a:ext uri="{9D8B030D-6E8A-4147-A177-3AD203B41FA5}">
                      <a16:colId xmlns:a16="http://schemas.microsoft.com/office/drawing/2014/main" val="20002"/>
                    </a:ext>
                  </a:extLst>
                </a:gridCol>
                <a:gridCol w="1130300">
                  <a:extLst>
                    <a:ext uri="{9D8B030D-6E8A-4147-A177-3AD203B41FA5}">
                      <a16:colId xmlns:a16="http://schemas.microsoft.com/office/drawing/2014/main" val="20003"/>
                    </a:ext>
                  </a:extLst>
                </a:gridCol>
              </a:tblGrid>
              <a:tr h="366305">
                <a:tc>
                  <a:txBody>
                    <a:bodyPr/>
                    <a:lstStyle/>
                    <a:p>
                      <a:endParaRPr lang="en-US" sz="1400" noProof="0" dirty="0"/>
                    </a:p>
                  </a:txBody>
                  <a:tcPr marT="45748" marB="45748">
                    <a:solidFill>
                      <a:srgbClr val="333300"/>
                    </a:solidFill>
                  </a:tcPr>
                </a:tc>
                <a:tc>
                  <a:txBody>
                    <a:bodyPr/>
                    <a:lstStyle/>
                    <a:p>
                      <a:r>
                        <a:rPr lang="en-US" sz="1400" noProof="0" dirty="0"/>
                        <a:t>Agenda</a:t>
                      </a:r>
                    </a:p>
                  </a:txBody>
                  <a:tcPr marT="45748" marB="45748">
                    <a:solidFill>
                      <a:srgbClr val="333300"/>
                    </a:solidFill>
                  </a:tcPr>
                </a:tc>
                <a:tc>
                  <a:txBody>
                    <a:bodyPr/>
                    <a:lstStyle/>
                    <a:p>
                      <a:r>
                        <a:rPr lang="en-US" sz="1400" noProof="0" dirty="0"/>
                        <a:t>Date </a:t>
                      </a:r>
                    </a:p>
                  </a:txBody>
                  <a:tcPr marT="45748" marB="45748">
                    <a:solidFill>
                      <a:srgbClr val="333300"/>
                    </a:solidFill>
                  </a:tcPr>
                </a:tc>
                <a:tc>
                  <a:txBody>
                    <a:bodyPr/>
                    <a:lstStyle/>
                    <a:p>
                      <a:r>
                        <a:rPr lang="en-US" sz="1400" noProof="0" dirty="0"/>
                        <a:t>Location</a:t>
                      </a:r>
                    </a:p>
                  </a:txBody>
                  <a:tcPr marT="45748" marB="45748">
                    <a:solidFill>
                      <a:srgbClr val="333300"/>
                    </a:solidFill>
                  </a:tcPr>
                </a:tc>
                <a:extLst>
                  <a:ext uri="{0D108BD9-81ED-4DB2-BD59-A6C34878D82A}">
                    <a16:rowId xmlns:a16="http://schemas.microsoft.com/office/drawing/2014/main" val="10000"/>
                  </a:ext>
                </a:extLst>
              </a:tr>
              <a:tr h="640477">
                <a:tc>
                  <a:txBody>
                    <a:bodyPr/>
                    <a:lstStyle/>
                    <a:p>
                      <a:endParaRPr lang="en-US" sz="1400" noProof="0" dirty="0"/>
                    </a:p>
                  </a:txBody>
                  <a:tcPr marT="45748" marB="45748">
                    <a:solidFill>
                      <a:schemeClr val="bg1">
                        <a:lumMod val="85000"/>
                      </a:schemeClr>
                    </a:solidFill>
                  </a:tcPr>
                </a:tc>
                <a:tc>
                  <a:txBody>
                    <a:bodyPr/>
                    <a:lstStyle/>
                    <a:p>
                      <a:pPr marL="285750" lvl="0" indent="-285750">
                        <a:buFont typeface="Arial" panose="020B0604020202020204" pitchFamily="34" charset="0"/>
                        <a:buChar char="•"/>
                      </a:pPr>
                      <a:r>
                        <a:rPr lang="en-US" sz="1200" noProof="0" dirty="0"/>
                        <a:t>Review of post-2020 process</a:t>
                      </a:r>
                    </a:p>
                    <a:p>
                      <a:pPr marL="285750" lvl="0" indent="-285750">
                        <a:buFont typeface="Arial" panose="020B0604020202020204" pitchFamily="34" charset="0"/>
                        <a:buChar char="•"/>
                      </a:pPr>
                      <a:r>
                        <a:rPr lang="en-US" sz="1200" noProof="0" dirty="0"/>
                        <a:t>Defining Scope and Structure</a:t>
                      </a:r>
                      <a:r>
                        <a:rPr lang="en-US" sz="1200" baseline="0" noProof="0" dirty="0"/>
                        <a:t> of Framework</a:t>
                      </a:r>
                      <a:endParaRPr lang="en-US" sz="1200" noProof="0" dirty="0"/>
                    </a:p>
                    <a:p>
                      <a:pPr marL="285750" lvl="0" indent="-285750">
                        <a:buFont typeface="Arial" panose="020B0604020202020204" pitchFamily="34" charset="0"/>
                        <a:buChar char="•"/>
                      </a:pPr>
                      <a:r>
                        <a:rPr lang="en-US" sz="1200" noProof="0" dirty="0"/>
                        <a:t>Workplan: incl. thematic work and schedule</a:t>
                      </a:r>
                    </a:p>
                  </a:txBody>
                  <a:tcPr marT="45748" marB="45748">
                    <a:solidFill>
                      <a:schemeClr val="bg1">
                        <a:lumMod val="85000"/>
                      </a:schemeClr>
                    </a:solidFill>
                  </a:tcPr>
                </a:tc>
                <a:tc>
                  <a:txBody>
                    <a:bodyPr/>
                    <a:lstStyle/>
                    <a:p>
                      <a:r>
                        <a:rPr lang="en-US" sz="1200" noProof="0" dirty="0"/>
                        <a:t>4 days</a:t>
                      </a:r>
                    </a:p>
                    <a:p>
                      <a:r>
                        <a:rPr lang="en-US" sz="1200" noProof="0" dirty="0"/>
                        <a:t>27-30 Aug</a:t>
                      </a:r>
                      <a:r>
                        <a:rPr lang="en-US" sz="1200" baseline="0" noProof="0" dirty="0"/>
                        <a:t> 2019</a:t>
                      </a:r>
                      <a:endParaRPr lang="en-US" sz="1200" noProof="0" dirty="0"/>
                    </a:p>
                  </a:txBody>
                  <a:tcPr marT="45748" marB="45748">
                    <a:solidFill>
                      <a:schemeClr val="bg1">
                        <a:lumMod val="85000"/>
                      </a:schemeClr>
                    </a:solidFill>
                  </a:tcPr>
                </a:tc>
                <a:tc>
                  <a:txBody>
                    <a:bodyPr/>
                    <a:lstStyle/>
                    <a:p>
                      <a:r>
                        <a:rPr lang="en-US" sz="1200" noProof="0" dirty="0"/>
                        <a:t>Nairobi, </a:t>
                      </a:r>
                    </a:p>
                    <a:p>
                      <a:r>
                        <a:rPr lang="en-US" sz="1200" noProof="0" dirty="0"/>
                        <a:t>Kenya</a:t>
                      </a:r>
                    </a:p>
                  </a:txBody>
                  <a:tcPr marT="45748" marB="45748">
                    <a:solidFill>
                      <a:schemeClr val="bg1">
                        <a:lumMod val="85000"/>
                      </a:schemeClr>
                    </a:solidFill>
                  </a:tcPr>
                </a:tc>
                <a:extLst>
                  <a:ext uri="{0D108BD9-81ED-4DB2-BD59-A6C34878D82A}">
                    <a16:rowId xmlns:a16="http://schemas.microsoft.com/office/drawing/2014/main" val="10001"/>
                  </a:ext>
                </a:extLst>
              </a:tr>
              <a:tr h="556905">
                <a:tc>
                  <a:txBody>
                    <a:bodyPr/>
                    <a:lstStyle/>
                    <a:p>
                      <a:endParaRPr lang="en-US" sz="1400" noProof="0" dirty="0"/>
                    </a:p>
                  </a:txBody>
                  <a:tcPr marT="45748" marB="45748">
                    <a:solidFill>
                      <a:schemeClr val="bg1">
                        <a:lumMod val="85000"/>
                      </a:schemeClr>
                    </a:solidFill>
                  </a:tcPr>
                </a:tc>
                <a:tc>
                  <a:txBody>
                    <a:bodyPr/>
                    <a:lstStyle/>
                    <a:p>
                      <a:pPr marL="285750" lvl="0" indent="-285750">
                        <a:buFont typeface="Arial" panose="020B0604020202020204" pitchFamily="34" charset="0"/>
                        <a:buChar char="•"/>
                      </a:pPr>
                      <a:r>
                        <a:rPr lang="en-US" sz="1200" noProof="0" dirty="0"/>
                        <a:t>Review</a:t>
                      </a:r>
                      <a:r>
                        <a:rPr lang="en-US" sz="1200" baseline="0" noProof="0" dirty="0"/>
                        <a:t> </a:t>
                      </a:r>
                      <a:r>
                        <a:rPr lang="en-US" sz="1200" kern="1200" noProof="0" dirty="0">
                          <a:solidFill>
                            <a:schemeClr val="dk1"/>
                          </a:solidFill>
                          <a:latin typeface="+mn-lt"/>
                          <a:ea typeface="+mn-ea"/>
                          <a:cs typeface="+mn-cs"/>
                        </a:rPr>
                        <a:t>progress from OEWG1 and thematic consultations</a:t>
                      </a:r>
                    </a:p>
                    <a:p>
                      <a:pPr marL="0" lvl="0" indent="0">
                        <a:buFont typeface="Arial" panose="020B0604020202020204" pitchFamily="34" charset="0"/>
                        <a:buNone/>
                      </a:pPr>
                      <a:endParaRPr lang="en-US" sz="1200" noProof="0" dirty="0">
                        <a:highlight>
                          <a:srgbClr val="FF0000"/>
                        </a:highlight>
                      </a:endParaRPr>
                    </a:p>
                  </a:txBody>
                  <a:tcPr marT="45748" marB="45748">
                    <a:solidFill>
                      <a:schemeClr val="bg1">
                        <a:lumMod val="85000"/>
                      </a:schemeClr>
                    </a:solidFill>
                  </a:tcPr>
                </a:tc>
                <a:tc>
                  <a:txBody>
                    <a:bodyPr/>
                    <a:lstStyle/>
                    <a:p>
                      <a:r>
                        <a:rPr lang="en-US" sz="1200" noProof="0" dirty="0"/>
                        <a:t>1</a:t>
                      </a:r>
                      <a:r>
                        <a:rPr lang="en-US" sz="1200" baseline="0" noProof="0" dirty="0"/>
                        <a:t> </a:t>
                      </a:r>
                      <a:r>
                        <a:rPr lang="en-US" sz="1200" noProof="0" dirty="0"/>
                        <a:t>day</a:t>
                      </a:r>
                    </a:p>
                    <a:p>
                      <a:r>
                        <a:rPr lang="en-US" sz="1200" noProof="0" dirty="0"/>
                        <a:t>24 Nov</a:t>
                      </a:r>
                      <a:r>
                        <a:rPr lang="en-US" sz="1200" baseline="0" noProof="0" dirty="0"/>
                        <a:t> 2019</a:t>
                      </a:r>
                      <a:endParaRPr lang="en-US" sz="1200" noProof="0" dirty="0"/>
                    </a:p>
                  </a:txBody>
                  <a:tcPr marT="45748" marB="45748">
                    <a:solidFill>
                      <a:schemeClr val="bg1">
                        <a:lumMod val="85000"/>
                      </a:schemeClr>
                    </a:solidFill>
                  </a:tcPr>
                </a:tc>
                <a:tc>
                  <a:txBody>
                    <a:bodyPr/>
                    <a:lstStyle/>
                    <a:p>
                      <a:r>
                        <a:rPr lang="en-US" sz="1200" noProof="0" dirty="0"/>
                        <a:t>Montreal, Canada</a:t>
                      </a:r>
                    </a:p>
                  </a:txBody>
                  <a:tcPr marT="45748" marB="45748">
                    <a:solidFill>
                      <a:schemeClr val="bg1">
                        <a:lumMod val="85000"/>
                      </a:schemeClr>
                    </a:solidFill>
                  </a:tcPr>
                </a:tc>
                <a:extLst>
                  <a:ext uri="{0D108BD9-81ED-4DB2-BD59-A6C34878D82A}">
                    <a16:rowId xmlns:a16="http://schemas.microsoft.com/office/drawing/2014/main" val="10002"/>
                  </a:ext>
                </a:extLst>
              </a:tr>
              <a:tr h="457483">
                <a:tc>
                  <a:txBody>
                    <a:bodyPr/>
                    <a:lstStyle/>
                    <a:p>
                      <a:endParaRPr lang="en-US" sz="1400" noProof="0" dirty="0"/>
                    </a:p>
                  </a:txBody>
                  <a:tcPr marT="45748" marB="45748">
                    <a:solidFill>
                      <a:schemeClr val="accent3">
                        <a:lumMod val="75000"/>
                      </a:schemeClr>
                    </a:solidFill>
                  </a:tcPr>
                </a:tc>
                <a:tc>
                  <a:txBody>
                    <a:bodyPr/>
                    <a:lstStyle/>
                    <a:p>
                      <a:pPr marL="285750" indent="-285750">
                        <a:buFont typeface="Arial" panose="020B0604020202020204" pitchFamily="34" charset="0"/>
                        <a:buChar char="•"/>
                      </a:pPr>
                      <a:r>
                        <a:rPr lang="en-US" sz="1200" kern="1200" noProof="0" dirty="0">
                          <a:solidFill>
                            <a:schemeClr val="dk1"/>
                          </a:solidFill>
                          <a:latin typeface="+mn-lt"/>
                          <a:ea typeface="+mn-ea"/>
                          <a:cs typeface="+mn-cs"/>
                        </a:rPr>
                        <a:t>Negotiate goals/targets</a:t>
                      </a:r>
                    </a:p>
                    <a:p>
                      <a:pPr marL="285750" indent="-285750">
                        <a:buFont typeface="Arial" panose="020B0604020202020204" pitchFamily="34" charset="0"/>
                        <a:buChar char="•"/>
                      </a:pPr>
                      <a:r>
                        <a:rPr lang="en-US" sz="1200" kern="1200" noProof="0" dirty="0">
                          <a:solidFill>
                            <a:schemeClr val="dk1"/>
                          </a:solidFill>
                          <a:latin typeface="+mn-lt"/>
                          <a:ea typeface="+mn-ea"/>
                          <a:cs typeface="+mn-cs"/>
                        </a:rPr>
                        <a:t>Other issues (tbd)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noProof="0" dirty="0">
                          <a:solidFill>
                            <a:schemeClr val="dk1"/>
                          </a:solidFill>
                          <a:latin typeface="+mn-lt"/>
                          <a:ea typeface="+mn-ea"/>
                          <a:cs typeface="+mn-cs"/>
                        </a:rPr>
                        <a:t>Workplan update as required</a:t>
                      </a:r>
                    </a:p>
                  </a:txBody>
                  <a:tcPr marT="45748" marB="45748">
                    <a:solidFill>
                      <a:schemeClr val="accent3">
                        <a:lumMod val="75000"/>
                      </a:schemeClr>
                    </a:solidFill>
                  </a:tcPr>
                </a:tc>
                <a:tc>
                  <a:txBody>
                    <a:bodyPr/>
                    <a:lstStyle/>
                    <a:p>
                      <a:r>
                        <a:rPr lang="en-US" sz="1200" noProof="0" dirty="0" smtClean="0"/>
                        <a:t>6 days </a:t>
                      </a:r>
                      <a:endParaRPr lang="en-US" sz="1200" noProof="0" dirty="0"/>
                    </a:p>
                    <a:p>
                      <a:r>
                        <a:rPr lang="en-US" sz="1200" baseline="0" noProof="0" dirty="0" smtClean="0"/>
                        <a:t>24-29 </a:t>
                      </a:r>
                      <a:r>
                        <a:rPr lang="en-US" sz="1200" noProof="0" dirty="0" smtClean="0"/>
                        <a:t>Feb</a:t>
                      </a:r>
                      <a:r>
                        <a:rPr lang="en-US" sz="1200" baseline="0" noProof="0" dirty="0" smtClean="0"/>
                        <a:t> </a:t>
                      </a:r>
                      <a:r>
                        <a:rPr lang="en-US" sz="1200" baseline="0" noProof="0" dirty="0"/>
                        <a:t>2020</a:t>
                      </a:r>
                      <a:endParaRPr lang="en-US" sz="1200" noProof="0" dirty="0"/>
                    </a:p>
                  </a:txBody>
                  <a:tcPr marT="45748" marB="45748">
                    <a:solidFill>
                      <a:schemeClr val="accent3">
                        <a:lumMod val="75000"/>
                      </a:schemeClr>
                    </a:solidFill>
                  </a:tcPr>
                </a:tc>
                <a:tc>
                  <a:txBody>
                    <a:bodyPr/>
                    <a:lstStyle/>
                    <a:p>
                      <a:r>
                        <a:rPr lang="en-US" sz="1200" noProof="0" dirty="0"/>
                        <a:t>Kunming,</a:t>
                      </a:r>
                      <a:r>
                        <a:rPr lang="en-US" sz="1200" baseline="0" noProof="0" dirty="0"/>
                        <a:t> </a:t>
                      </a:r>
                      <a:r>
                        <a:rPr lang="en-US" sz="1200" noProof="0" dirty="0"/>
                        <a:t>China</a:t>
                      </a:r>
                    </a:p>
                  </a:txBody>
                  <a:tcPr marT="45748" marB="45748">
                    <a:solidFill>
                      <a:schemeClr val="accent3">
                        <a:lumMod val="75000"/>
                      </a:schemeClr>
                    </a:solidFill>
                  </a:tcPr>
                </a:tc>
                <a:extLst>
                  <a:ext uri="{0D108BD9-81ED-4DB2-BD59-A6C34878D82A}">
                    <a16:rowId xmlns:a16="http://schemas.microsoft.com/office/drawing/2014/main" val="10003"/>
                  </a:ext>
                </a:extLst>
              </a:tr>
              <a:tr h="579064">
                <a:tc>
                  <a:txBody>
                    <a:bodyPr/>
                    <a:lstStyle/>
                    <a:p>
                      <a:endParaRPr lang="en-US" sz="1400" noProof="0" dirty="0"/>
                    </a:p>
                  </a:txBody>
                  <a:tcPr marT="45748" marB="45748">
                    <a:solidFill>
                      <a:schemeClr val="accent3">
                        <a:lumMod val="40000"/>
                        <a:lumOff val="60000"/>
                      </a:schemeClr>
                    </a:solidFill>
                  </a:tcPr>
                </a:tc>
                <a:tc>
                  <a:txBody>
                    <a:bodyPr/>
                    <a:lstStyle/>
                    <a:p>
                      <a:pPr marL="285750" indent="-285750">
                        <a:buFont typeface="Arial" panose="020B0604020202020204" pitchFamily="34" charset="0"/>
                        <a:buChar char="•"/>
                      </a:pPr>
                      <a:r>
                        <a:rPr lang="en-US" sz="1200" kern="1200" noProof="0" dirty="0">
                          <a:solidFill>
                            <a:schemeClr val="dk1"/>
                          </a:solidFill>
                          <a:latin typeface="+mn-lt"/>
                          <a:ea typeface="+mn-ea"/>
                          <a:cs typeface="+mn-cs"/>
                        </a:rPr>
                        <a:t>Remainder of elements of the Framework</a:t>
                      </a:r>
                    </a:p>
                    <a:p>
                      <a:pPr marL="285750" indent="-285750">
                        <a:buFont typeface="Arial" panose="020B0604020202020204" pitchFamily="34" charset="0"/>
                        <a:buChar char="•"/>
                      </a:pPr>
                      <a:r>
                        <a:rPr lang="en-US" sz="1200" kern="1200" noProof="0" dirty="0">
                          <a:solidFill>
                            <a:schemeClr val="dk1"/>
                          </a:solidFill>
                          <a:latin typeface="+mn-lt"/>
                          <a:ea typeface="+mn-ea"/>
                          <a:cs typeface="+mn-cs"/>
                        </a:rPr>
                        <a:t>Negotiate and adopt the final draft for submission to COP15</a:t>
                      </a:r>
                    </a:p>
                  </a:txBody>
                  <a:tcPr marT="45748" marB="45748">
                    <a:solidFill>
                      <a:schemeClr val="accent3">
                        <a:lumMod val="40000"/>
                        <a:lumOff val="60000"/>
                      </a:schemeClr>
                    </a:solidFill>
                  </a:tcPr>
                </a:tc>
                <a:tc>
                  <a:txBody>
                    <a:bodyPr/>
                    <a:lstStyle/>
                    <a:p>
                      <a:r>
                        <a:rPr lang="en-US" sz="1200" noProof="0" dirty="0"/>
                        <a:t>5</a:t>
                      </a:r>
                      <a:r>
                        <a:rPr lang="en-US" sz="1200" baseline="0" noProof="0" dirty="0"/>
                        <a:t> </a:t>
                      </a:r>
                      <a:r>
                        <a:rPr lang="en-US" sz="1200" noProof="0" dirty="0"/>
                        <a:t>days </a:t>
                      </a:r>
                    </a:p>
                    <a:p>
                      <a:r>
                        <a:rPr lang="en-US" sz="1200" noProof="0" dirty="0" smtClean="0"/>
                        <a:t>27-31 July 2020</a:t>
                      </a:r>
                      <a:endParaRPr lang="en-US" sz="1200" noProof="0" dirty="0"/>
                    </a:p>
                  </a:txBody>
                  <a:tcPr marT="45748" marB="45748">
                    <a:solidFill>
                      <a:schemeClr val="accent3">
                        <a:lumMod val="40000"/>
                        <a:lumOff val="60000"/>
                      </a:schemeClr>
                    </a:solidFill>
                  </a:tcPr>
                </a:tc>
                <a:tc>
                  <a:txBody>
                    <a:bodyPr/>
                    <a:lstStyle/>
                    <a:p>
                      <a:r>
                        <a:rPr lang="en-US" sz="1200" noProof="0" dirty="0"/>
                        <a:t>Cali, Colombia</a:t>
                      </a:r>
                    </a:p>
                  </a:txBody>
                  <a:tcPr marT="45748" marB="45748">
                    <a:solidFill>
                      <a:schemeClr val="accent3">
                        <a:lumMod val="40000"/>
                        <a:lumOff val="60000"/>
                      </a:schemeClr>
                    </a:solidFill>
                  </a:tcPr>
                </a:tc>
                <a:extLst>
                  <a:ext uri="{0D108BD9-81ED-4DB2-BD59-A6C34878D82A}">
                    <a16:rowId xmlns:a16="http://schemas.microsoft.com/office/drawing/2014/main" val="10004"/>
                  </a:ext>
                </a:extLst>
              </a:tr>
            </a:tbl>
          </a:graphicData>
        </a:graphic>
      </p:graphicFrame>
      <p:sp>
        <p:nvSpPr>
          <p:cNvPr id="17" name="Flowchart: Off-page Connector 16">
            <a:extLst>
              <a:ext uri="{FF2B5EF4-FFF2-40B4-BE49-F238E27FC236}">
                <a16:creationId xmlns:a16="http://schemas.microsoft.com/office/drawing/2014/main" id="{81A918EE-7A31-4D65-AFC0-A723EF6C1712}"/>
              </a:ext>
            </a:extLst>
          </p:cNvPr>
          <p:cNvSpPr/>
          <p:nvPr/>
        </p:nvSpPr>
        <p:spPr>
          <a:xfrm rot="16200000">
            <a:off x="687387" y="4162426"/>
            <a:ext cx="454025" cy="914400"/>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a:t>OEWG 1</a:t>
            </a:r>
            <a:endParaRPr lang="en-US" sz="1400" dirty="0"/>
          </a:p>
        </p:txBody>
      </p:sp>
      <p:sp>
        <p:nvSpPr>
          <p:cNvPr id="19" name="Flowchart: Off-page Connector 18">
            <a:extLst>
              <a:ext uri="{FF2B5EF4-FFF2-40B4-BE49-F238E27FC236}">
                <a16:creationId xmlns:a16="http://schemas.microsoft.com/office/drawing/2014/main" id="{7D9E540A-13BB-4306-BA1F-00817944DE66}"/>
              </a:ext>
            </a:extLst>
          </p:cNvPr>
          <p:cNvSpPr/>
          <p:nvPr/>
        </p:nvSpPr>
        <p:spPr>
          <a:xfrm rot="16200000">
            <a:off x="692944" y="5410994"/>
            <a:ext cx="452438" cy="914400"/>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a:t>OEWG 2</a:t>
            </a:r>
            <a:endParaRPr lang="en-US" sz="1400" dirty="0"/>
          </a:p>
        </p:txBody>
      </p:sp>
      <p:sp>
        <p:nvSpPr>
          <p:cNvPr id="20" name="Flowchart: Off-page Connector 19">
            <a:extLst>
              <a:ext uri="{FF2B5EF4-FFF2-40B4-BE49-F238E27FC236}">
                <a16:creationId xmlns:a16="http://schemas.microsoft.com/office/drawing/2014/main" id="{8A2B6592-70C8-4CB9-A3BB-1768756BFD39}"/>
              </a:ext>
            </a:extLst>
          </p:cNvPr>
          <p:cNvSpPr/>
          <p:nvPr/>
        </p:nvSpPr>
        <p:spPr>
          <a:xfrm rot="16200000">
            <a:off x="694531" y="5958682"/>
            <a:ext cx="452437" cy="914400"/>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a:t>OEWG 3</a:t>
            </a:r>
            <a:endParaRPr lang="en-US" sz="1400" dirty="0"/>
          </a:p>
        </p:txBody>
      </p:sp>
      <p:sp>
        <p:nvSpPr>
          <p:cNvPr id="11277" name="Slide Number Placeholder 1"/>
          <p:cNvSpPr>
            <a:spLocks noGrp="1"/>
          </p:cNvSpPr>
          <p:nvPr>
            <p:ph type="sldNum" sz="quarter" idx="11"/>
          </p:nvPr>
        </p:nvSpPr>
        <p:spPr bwMode="auto">
          <a:xfrm>
            <a:off x="6888163" y="6357537"/>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6CC411E-1CEB-4E24-A25C-2C46EA3A21B1}" type="slidenum">
              <a:rPr lang="en-US" altLang="en-US" sz="2400" smtClean="0">
                <a:solidFill>
                  <a:srgbClr val="898989"/>
                </a:solidFill>
              </a:rPr>
              <a:pPr>
                <a:spcBef>
                  <a:spcPct val="0"/>
                </a:spcBef>
                <a:buFontTx/>
                <a:buNone/>
              </a:pPr>
              <a:t>6</a:t>
            </a:fld>
            <a:endParaRPr lang="en-US" altLang="en-US" sz="2400" dirty="0" smtClean="0">
              <a:solidFill>
                <a:srgbClr val="898989"/>
              </a:solidFill>
            </a:endParaRPr>
          </a:p>
        </p:txBody>
      </p:sp>
      <p:sp>
        <p:nvSpPr>
          <p:cNvPr id="21" name="TextBox 20">
            <a:extLst>
              <a:ext uri="{FF2B5EF4-FFF2-40B4-BE49-F238E27FC236}">
                <a16:creationId xmlns:a16="http://schemas.microsoft.com/office/drawing/2014/main" id="{02C0043C-AD7B-4095-AB45-B73BFF0BC72D}"/>
              </a:ext>
            </a:extLst>
          </p:cNvPr>
          <p:cNvSpPr txBox="1"/>
          <p:nvPr/>
        </p:nvSpPr>
        <p:spPr>
          <a:xfrm>
            <a:off x="533400" y="1385888"/>
            <a:ext cx="2332038" cy="708025"/>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a:spAutoFit/>
          </a:bodyPr>
          <a:lstStyle/>
          <a:p>
            <a:pPr eaLnBrk="1" hangingPunct="1">
              <a:defRPr/>
            </a:pPr>
            <a:r>
              <a:rPr lang="fr-CA" sz="2000" dirty="0">
                <a:solidFill>
                  <a:schemeClr val="tx1"/>
                </a:solidFill>
              </a:rPr>
              <a:t>Phase 1: </a:t>
            </a:r>
            <a:r>
              <a:rPr lang="fr-CA" sz="2000" dirty="0" err="1">
                <a:solidFill>
                  <a:schemeClr val="tx1"/>
                </a:solidFill>
              </a:rPr>
              <a:t>Regional</a:t>
            </a:r>
            <a:r>
              <a:rPr lang="fr-CA" sz="2000" dirty="0">
                <a:solidFill>
                  <a:schemeClr val="tx1"/>
                </a:solidFill>
              </a:rPr>
              <a:t> consultations</a:t>
            </a:r>
          </a:p>
        </p:txBody>
      </p:sp>
      <p:sp>
        <p:nvSpPr>
          <p:cNvPr id="22" name="TextBox 21">
            <a:extLst>
              <a:ext uri="{FF2B5EF4-FFF2-40B4-BE49-F238E27FC236}">
                <a16:creationId xmlns:a16="http://schemas.microsoft.com/office/drawing/2014/main" id="{E6006874-1478-4E73-8955-7E7B660D84F5}"/>
              </a:ext>
            </a:extLst>
          </p:cNvPr>
          <p:cNvSpPr txBox="1"/>
          <p:nvPr/>
        </p:nvSpPr>
        <p:spPr>
          <a:xfrm>
            <a:off x="2865438" y="2206625"/>
            <a:ext cx="3840162" cy="400050"/>
          </a:xfrm>
          <a:prstGeom prst="rect">
            <a:avLst/>
          </a:prstGeom>
          <a:gradFill flip="none" rotWithShape="1">
            <a:gsLst>
              <a:gs pos="0">
                <a:schemeClr val="bg1">
                  <a:lumMod val="85000"/>
                </a:schemeClr>
              </a:gs>
              <a:gs pos="59416">
                <a:schemeClr val="accent3">
                  <a:lumMod val="40000"/>
                  <a:lumOff val="60000"/>
                </a:schemeClr>
              </a:gs>
              <a:gs pos="43000">
                <a:schemeClr val="bg1">
                  <a:lumMod val="85000"/>
                </a:schemeClr>
              </a:gs>
              <a:gs pos="100000">
                <a:schemeClr val="accent3">
                  <a:lumMod val="60000"/>
                  <a:lumOff val="40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spAutoFit/>
          </a:bodyPr>
          <a:lstStyle/>
          <a:p>
            <a:pPr eaLnBrk="1" hangingPunct="1">
              <a:defRPr/>
            </a:pPr>
            <a:r>
              <a:rPr lang="en-US" sz="2000" dirty="0">
                <a:solidFill>
                  <a:schemeClr val="tx1"/>
                </a:solidFill>
              </a:rPr>
              <a:t>Phase 2: Thematic issues</a:t>
            </a:r>
          </a:p>
        </p:txBody>
      </p:sp>
      <p:sp>
        <p:nvSpPr>
          <p:cNvPr id="23" name="TextBox 22">
            <a:extLst>
              <a:ext uri="{FF2B5EF4-FFF2-40B4-BE49-F238E27FC236}">
                <a16:creationId xmlns:a16="http://schemas.microsoft.com/office/drawing/2014/main" id="{9F2B64DD-CBBA-45C6-87B6-A3D698E088A5}"/>
              </a:ext>
            </a:extLst>
          </p:cNvPr>
          <p:cNvSpPr txBox="1"/>
          <p:nvPr/>
        </p:nvSpPr>
        <p:spPr>
          <a:xfrm>
            <a:off x="5715000" y="2571750"/>
            <a:ext cx="1665288" cy="40005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a:spAutoFit/>
          </a:bodyPr>
          <a:lstStyle/>
          <a:p>
            <a:pPr eaLnBrk="1" hangingPunct="1">
              <a:defRPr/>
            </a:pPr>
            <a:r>
              <a:rPr lang="en-US" sz="2000" dirty="0">
                <a:solidFill>
                  <a:schemeClr val="tx1"/>
                </a:solidFill>
              </a:rPr>
              <a:t>3: Negotiation</a:t>
            </a:r>
          </a:p>
        </p:txBody>
      </p:sp>
      <p:sp>
        <p:nvSpPr>
          <p:cNvPr id="26" name="Flowchart: Off-page Connector 25">
            <a:extLst>
              <a:ext uri="{FF2B5EF4-FFF2-40B4-BE49-F238E27FC236}">
                <a16:creationId xmlns:a16="http://schemas.microsoft.com/office/drawing/2014/main" id="{8A2B6592-70C8-4CB9-A3BB-1768756BFD39}"/>
              </a:ext>
            </a:extLst>
          </p:cNvPr>
          <p:cNvSpPr/>
          <p:nvPr/>
        </p:nvSpPr>
        <p:spPr>
          <a:xfrm rot="16200000">
            <a:off x="659606" y="4793457"/>
            <a:ext cx="534987" cy="901700"/>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a:t>Informal Briefing</a:t>
            </a:r>
            <a:endParaRPr lang="en-US" sz="1400" dirty="0"/>
          </a:p>
        </p:txBody>
      </p:sp>
      <p:sp>
        <p:nvSpPr>
          <p:cNvPr id="27" name="Flowchart: Off-page Connector 26">
            <a:extLst>
              <a:ext uri="{FF2B5EF4-FFF2-40B4-BE49-F238E27FC236}">
                <a16:creationId xmlns:a16="http://schemas.microsoft.com/office/drawing/2014/main" id="{E7F12EC0-C127-4E69-AA52-DA1DC3D963F3}"/>
              </a:ext>
            </a:extLst>
          </p:cNvPr>
          <p:cNvSpPr/>
          <p:nvPr/>
        </p:nvSpPr>
        <p:spPr>
          <a:xfrm rot="10800000">
            <a:off x="4008438" y="3038475"/>
            <a:ext cx="427037" cy="914400"/>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Informal Briefing</a:t>
            </a:r>
            <a:endParaRPr lang="en-US" sz="1200" dirty="0"/>
          </a:p>
        </p:txBody>
      </p:sp>
      <p:sp>
        <p:nvSpPr>
          <p:cNvPr id="11283" name="TextBox 23"/>
          <p:cNvSpPr txBox="1">
            <a:spLocks noChangeArrowheads="1"/>
          </p:cNvSpPr>
          <p:nvPr/>
        </p:nvSpPr>
        <p:spPr bwMode="auto">
          <a:xfrm rot="-2479452">
            <a:off x="2049463" y="2967038"/>
            <a:ext cx="958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CA" altLang="en-US">
                <a:solidFill>
                  <a:srgbClr val="FF0000"/>
                </a:solidFill>
                <a:latin typeface="Stencil" panose="040409050D0802020404" pitchFamily="82" charset="0"/>
              </a:rPr>
              <a:t>DONE</a:t>
            </a:r>
            <a:endParaRPr lang="en-US" altLang="en-US">
              <a:solidFill>
                <a:srgbClr val="FF0000"/>
              </a:solidFill>
              <a:latin typeface="Stencil" panose="040409050D0802020404" pitchFamily="82" charset="0"/>
            </a:endParaRPr>
          </a:p>
        </p:txBody>
      </p:sp>
      <p:sp>
        <p:nvSpPr>
          <p:cNvPr id="11284" name="TextBox 24"/>
          <p:cNvSpPr txBox="1">
            <a:spLocks noChangeArrowheads="1"/>
          </p:cNvSpPr>
          <p:nvPr/>
        </p:nvSpPr>
        <p:spPr bwMode="auto">
          <a:xfrm rot="-2479452">
            <a:off x="2216150" y="1474788"/>
            <a:ext cx="9604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CA" altLang="en-US">
                <a:solidFill>
                  <a:srgbClr val="FF0000"/>
                </a:solidFill>
                <a:latin typeface="Stencil" panose="040409050D0802020404" pitchFamily="82" charset="0"/>
              </a:rPr>
              <a:t>DONE</a:t>
            </a:r>
            <a:endParaRPr lang="en-US" altLang="en-US">
              <a:solidFill>
                <a:srgbClr val="FF0000"/>
              </a:solidFill>
              <a:latin typeface="Stencil" panose="040409050D0802020404" pitchFamily="82" charset="0"/>
            </a:endParaRPr>
          </a:p>
        </p:txBody>
      </p:sp>
      <p:sp>
        <p:nvSpPr>
          <p:cNvPr id="11285" name="TextBox 27"/>
          <p:cNvSpPr txBox="1">
            <a:spLocks noChangeArrowheads="1"/>
          </p:cNvSpPr>
          <p:nvPr/>
        </p:nvSpPr>
        <p:spPr bwMode="auto">
          <a:xfrm rot="-2479452">
            <a:off x="5127625" y="4410075"/>
            <a:ext cx="9604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CA" altLang="en-US">
                <a:solidFill>
                  <a:srgbClr val="FF0000"/>
                </a:solidFill>
                <a:latin typeface="Stencil" panose="040409050D0802020404" pitchFamily="82" charset="0"/>
              </a:rPr>
              <a:t>DONE</a:t>
            </a:r>
            <a:endParaRPr lang="en-US" altLang="en-US">
              <a:solidFill>
                <a:srgbClr val="FF0000"/>
              </a:solidFill>
              <a:latin typeface="Stencil" panose="040409050D0802020404" pitchFamily="82" charset="0"/>
            </a:endParaRPr>
          </a:p>
        </p:txBody>
      </p:sp>
      <p:sp>
        <p:nvSpPr>
          <p:cNvPr id="11286" name="TextBox 28"/>
          <p:cNvSpPr txBox="1">
            <a:spLocks noChangeArrowheads="1"/>
          </p:cNvSpPr>
          <p:nvPr/>
        </p:nvSpPr>
        <p:spPr bwMode="auto">
          <a:xfrm rot="-2479452">
            <a:off x="5356225" y="4992688"/>
            <a:ext cx="9604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CA" altLang="en-US">
                <a:solidFill>
                  <a:srgbClr val="FF0000"/>
                </a:solidFill>
                <a:latin typeface="Stencil" panose="040409050D0802020404" pitchFamily="82" charset="0"/>
              </a:rPr>
              <a:t>DONE</a:t>
            </a:r>
            <a:endParaRPr lang="en-US" altLang="en-US">
              <a:solidFill>
                <a:srgbClr val="FF0000"/>
              </a:solidFill>
              <a:latin typeface="Stencil" panose="040409050D0802020404" pitchFamily="82" charset="0"/>
            </a:endParaRPr>
          </a:p>
        </p:txBody>
      </p:sp>
      <p:sp>
        <p:nvSpPr>
          <p:cNvPr id="11287" name="TextBox 29"/>
          <p:cNvSpPr txBox="1">
            <a:spLocks noChangeArrowheads="1"/>
          </p:cNvSpPr>
          <p:nvPr/>
        </p:nvSpPr>
        <p:spPr bwMode="auto">
          <a:xfrm rot="-2479452">
            <a:off x="3484563" y="2967038"/>
            <a:ext cx="958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CA" altLang="en-US">
                <a:solidFill>
                  <a:srgbClr val="FF0000"/>
                </a:solidFill>
                <a:latin typeface="Stencil" panose="040409050D0802020404" pitchFamily="82" charset="0"/>
              </a:rPr>
              <a:t>DONE</a:t>
            </a:r>
            <a:endParaRPr lang="en-US" altLang="en-US">
              <a:solidFill>
                <a:srgbClr val="FF0000"/>
              </a:solidFill>
              <a:latin typeface="Stencil" panose="040409050D0802020404" pitchFamily="82" charset="0"/>
            </a:endParaRPr>
          </a:p>
        </p:txBody>
      </p:sp>
      <p:sp>
        <p:nvSpPr>
          <p:cNvPr id="11288" name="TextBox 30"/>
          <p:cNvSpPr txBox="1">
            <a:spLocks noChangeArrowheads="1"/>
          </p:cNvSpPr>
          <p:nvPr/>
        </p:nvSpPr>
        <p:spPr bwMode="auto">
          <a:xfrm rot="-2479452">
            <a:off x="4021138" y="2863850"/>
            <a:ext cx="958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CA" altLang="en-US">
                <a:solidFill>
                  <a:srgbClr val="FF0000"/>
                </a:solidFill>
                <a:latin typeface="Stencil" panose="040409050D0802020404" pitchFamily="82" charset="0"/>
              </a:rPr>
              <a:t>DONE</a:t>
            </a:r>
            <a:endParaRPr lang="en-US" altLang="en-US">
              <a:solidFill>
                <a:srgbClr val="FF0000"/>
              </a:solidFill>
              <a:latin typeface="Stencil" panose="040409050D0802020404" pitchFamily="82" charset="0"/>
            </a:endParaRPr>
          </a:p>
        </p:txBody>
      </p:sp>
    </p:spTree>
    <p:extLst>
      <p:ext uri="{BB962C8B-B14F-4D97-AF65-F5344CB8AC3E}">
        <p14:creationId xmlns:p14="http://schemas.microsoft.com/office/powerpoint/2010/main" val="3258417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lowchart: Off-page Connector 49">
            <a:extLst>
              <a:ext uri="{FF2B5EF4-FFF2-40B4-BE49-F238E27FC236}">
                <a16:creationId xmlns:a16="http://schemas.microsoft.com/office/drawing/2014/main" id="{E6205B79-4ABC-4948-922A-CC3D1AB1C5F1}"/>
              </a:ext>
            </a:extLst>
          </p:cNvPr>
          <p:cNvSpPr/>
          <p:nvPr/>
        </p:nvSpPr>
        <p:spPr>
          <a:xfrm rot="16200000">
            <a:off x="3355181" y="1888332"/>
            <a:ext cx="325437" cy="3892550"/>
          </a:xfrm>
          <a:prstGeom prst="flowChartOffpageConnec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endParaRPr lang="en-US" sz="1400" dirty="0"/>
          </a:p>
        </p:txBody>
      </p:sp>
      <p:sp>
        <p:nvSpPr>
          <p:cNvPr id="15363" name="Title 1"/>
          <p:cNvSpPr>
            <a:spLocks noGrp="1"/>
          </p:cNvSpPr>
          <p:nvPr>
            <p:ph type="title"/>
          </p:nvPr>
        </p:nvSpPr>
        <p:spPr>
          <a:xfrm>
            <a:off x="277813" y="285750"/>
            <a:ext cx="8229600" cy="654050"/>
          </a:xfrm>
        </p:spPr>
        <p:txBody>
          <a:bodyPr/>
          <a:lstStyle/>
          <a:p>
            <a:pPr algn="l"/>
            <a:r>
              <a:rPr lang="en-US" altLang="en-US" sz="3600" smtClean="0"/>
              <a:t>Organization of Work: External Processes</a:t>
            </a:r>
          </a:p>
        </p:txBody>
      </p:sp>
      <p:sp>
        <p:nvSpPr>
          <p:cNvPr id="14" name="Flowchart: Off-page Connector 13">
            <a:extLst>
              <a:ext uri="{FF2B5EF4-FFF2-40B4-BE49-F238E27FC236}">
                <a16:creationId xmlns:a16="http://schemas.microsoft.com/office/drawing/2014/main" id="{70DBBDED-A968-44C8-8A53-9657DEE7650B}"/>
              </a:ext>
            </a:extLst>
          </p:cNvPr>
          <p:cNvSpPr/>
          <p:nvPr/>
        </p:nvSpPr>
        <p:spPr>
          <a:xfrm rot="10800000">
            <a:off x="3094038" y="2301875"/>
            <a:ext cx="428625" cy="914400"/>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SBSTTA WG8j</a:t>
            </a:r>
            <a:endParaRPr lang="en-US" sz="1200" dirty="0"/>
          </a:p>
        </p:txBody>
      </p:sp>
      <p:sp>
        <p:nvSpPr>
          <p:cNvPr id="8" name="Flowchart: Off-page Connector 7">
            <a:extLst>
              <a:ext uri="{FF2B5EF4-FFF2-40B4-BE49-F238E27FC236}">
                <a16:creationId xmlns:a16="http://schemas.microsoft.com/office/drawing/2014/main" id="{9E1F9BBA-D75A-4015-AD31-8E0100C3802E}"/>
              </a:ext>
            </a:extLst>
          </p:cNvPr>
          <p:cNvSpPr/>
          <p:nvPr/>
        </p:nvSpPr>
        <p:spPr>
          <a:xfrm rot="10800000">
            <a:off x="8347075" y="2185988"/>
            <a:ext cx="427038" cy="914400"/>
          </a:xfrm>
          <a:prstGeom prst="flowChartOffpage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err="1"/>
              <a:t>CoP</a:t>
            </a:r>
            <a:r>
              <a:rPr lang="fr-CA" sz="1200" dirty="0"/>
              <a:t> 15</a:t>
            </a:r>
            <a:endParaRPr lang="en-US" sz="1200" dirty="0"/>
          </a:p>
        </p:txBody>
      </p:sp>
      <p:sp>
        <p:nvSpPr>
          <p:cNvPr id="9" name="Flowchart: Off-page Connector 8">
            <a:extLst>
              <a:ext uri="{FF2B5EF4-FFF2-40B4-BE49-F238E27FC236}">
                <a16:creationId xmlns:a16="http://schemas.microsoft.com/office/drawing/2014/main" id="{968667D3-C3A8-4FAF-8A65-67E2C3B47863}"/>
              </a:ext>
            </a:extLst>
          </p:cNvPr>
          <p:cNvSpPr/>
          <p:nvPr/>
        </p:nvSpPr>
        <p:spPr>
          <a:xfrm rot="10800000">
            <a:off x="5111750" y="2209800"/>
            <a:ext cx="427038" cy="914400"/>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OEWG 2</a:t>
            </a:r>
            <a:endParaRPr lang="en-US" sz="1200" dirty="0"/>
          </a:p>
        </p:txBody>
      </p:sp>
      <p:sp>
        <p:nvSpPr>
          <p:cNvPr id="10" name="Flowchart: Off-page Connector 9">
            <a:extLst>
              <a:ext uri="{FF2B5EF4-FFF2-40B4-BE49-F238E27FC236}">
                <a16:creationId xmlns:a16="http://schemas.microsoft.com/office/drawing/2014/main" id="{77C530AB-6501-44FA-9634-DA95563EDDC1}"/>
              </a:ext>
            </a:extLst>
          </p:cNvPr>
          <p:cNvSpPr/>
          <p:nvPr/>
        </p:nvSpPr>
        <p:spPr>
          <a:xfrm rot="10800000">
            <a:off x="7216775" y="2209800"/>
            <a:ext cx="427038" cy="914400"/>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OEWG 3</a:t>
            </a:r>
            <a:endParaRPr lang="en-US" sz="1200" dirty="0"/>
          </a:p>
        </p:txBody>
      </p:sp>
      <p:sp>
        <p:nvSpPr>
          <p:cNvPr id="11" name="Flowchart: Off-page Connector 10">
            <a:extLst>
              <a:ext uri="{FF2B5EF4-FFF2-40B4-BE49-F238E27FC236}">
                <a16:creationId xmlns:a16="http://schemas.microsoft.com/office/drawing/2014/main" id="{E928C732-3AD2-4328-A7E0-0A43EAD571ED}"/>
              </a:ext>
            </a:extLst>
          </p:cNvPr>
          <p:cNvSpPr/>
          <p:nvPr/>
        </p:nvSpPr>
        <p:spPr>
          <a:xfrm rot="10800000">
            <a:off x="511175" y="2235200"/>
            <a:ext cx="427038" cy="914400"/>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OEWG 1</a:t>
            </a:r>
            <a:endParaRPr lang="en-US" sz="1200" dirty="0"/>
          </a:p>
        </p:txBody>
      </p:sp>
      <p:sp>
        <p:nvSpPr>
          <p:cNvPr id="12" name="Flowchart: Off-page Connector 11">
            <a:extLst>
              <a:ext uri="{FF2B5EF4-FFF2-40B4-BE49-F238E27FC236}">
                <a16:creationId xmlns:a16="http://schemas.microsoft.com/office/drawing/2014/main" id="{B5C52755-12CC-486C-B822-3CD1B64FA926}"/>
              </a:ext>
            </a:extLst>
          </p:cNvPr>
          <p:cNvSpPr/>
          <p:nvPr/>
        </p:nvSpPr>
        <p:spPr>
          <a:xfrm rot="10800000">
            <a:off x="2692400" y="2266950"/>
            <a:ext cx="427038" cy="914400"/>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Informal Briefing</a:t>
            </a:r>
            <a:endParaRPr lang="en-US" sz="1200" dirty="0"/>
          </a:p>
        </p:txBody>
      </p:sp>
      <p:sp>
        <p:nvSpPr>
          <p:cNvPr id="13" name="Flowchart: Off-page Connector 12">
            <a:extLst>
              <a:ext uri="{FF2B5EF4-FFF2-40B4-BE49-F238E27FC236}">
                <a16:creationId xmlns:a16="http://schemas.microsoft.com/office/drawing/2014/main" id="{3DE901FE-49D8-43E7-86D3-73AC97D73ED7}"/>
              </a:ext>
            </a:extLst>
          </p:cNvPr>
          <p:cNvSpPr/>
          <p:nvPr/>
        </p:nvSpPr>
        <p:spPr>
          <a:xfrm rot="10800000">
            <a:off x="6550025" y="2203450"/>
            <a:ext cx="427038" cy="914400"/>
          </a:xfrm>
          <a:prstGeom prst="flowChartOffpage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200" dirty="0"/>
              <a:t>SBSTTA SBI</a:t>
            </a:r>
            <a:endParaRPr lang="en-US" sz="1200" dirty="0"/>
          </a:p>
        </p:txBody>
      </p:sp>
      <p:sp>
        <p:nvSpPr>
          <p:cNvPr id="15371" name="Slide Number Placeholder 1"/>
          <p:cNvSpPr>
            <a:spLocks noGrp="1"/>
          </p:cNvSpPr>
          <p:nvPr>
            <p:ph type="sldNum" sz="quarter" idx="11"/>
          </p:nvPr>
        </p:nvSpPr>
        <p:spPr bwMode="auto">
          <a:xfrm>
            <a:off x="8507413" y="6491288"/>
            <a:ext cx="609600" cy="36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145F63B-1CB4-4245-81DD-5F6CDE4E6578}" type="slidenum">
              <a:rPr lang="en-US" altLang="en-US" sz="2400" smtClean="0">
                <a:solidFill>
                  <a:srgbClr val="898989"/>
                </a:solidFill>
              </a:rPr>
              <a:pPr>
                <a:spcBef>
                  <a:spcPct val="0"/>
                </a:spcBef>
                <a:buFontTx/>
                <a:buNone/>
              </a:pPr>
              <a:t>7</a:t>
            </a:fld>
            <a:endParaRPr lang="en-US" altLang="en-US" sz="2400" smtClean="0">
              <a:solidFill>
                <a:srgbClr val="898989"/>
              </a:solidFill>
            </a:endParaRPr>
          </a:p>
        </p:txBody>
      </p:sp>
      <p:sp>
        <p:nvSpPr>
          <p:cNvPr id="33" name="Flowchart: Off-page Connector 32">
            <a:extLst>
              <a:ext uri="{FF2B5EF4-FFF2-40B4-BE49-F238E27FC236}">
                <a16:creationId xmlns:a16="http://schemas.microsoft.com/office/drawing/2014/main" id="{9BA6BD6A-5E03-4A26-8573-7F069917692F}"/>
              </a:ext>
            </a:extLst>
          </p:cNvPr>
          <p:cNvSpPr/>
          <p:nvPr/>
        </p:nvSpPr>
        <p:spPr bwMode="auto">
          <a:xfrm rot="10800000">
            <a:off x="4560888" y="2239963"/>
            <a:ext cx="541337" cy="1406525"/>
          </a:xfrm>
          <a:prstGeom prst="flowChartOffpageConnec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err="1"/>
              <a:t>Thematic</a:t>
            </a:r>
            <a:endParaRPr lang="fr-CA" sz="1400" dirty="0"/>
          </a:p>
          <a:p>
            <a:pPr algn="ctr" eaLnBrk="1" hangingPunct="1">
              <a:defRPr/>
            </a:pPr>
            <a:r>
              <a:rPr lang="fr-CA" sz="1400" dirty="0" err="1"/>
              <a:t>Accountability</a:t>
            </a:r>
            <a:endParaRPr lang="en-US" sz="1400" dirty="0"/>
          </a:p>
        </p:txBody>
      </p:sp>
      <p:sp>
        <p:nvSpPr>
          <p:cNvPr id="34" name="Flowchart: Off-page Connector 33">
            <a:extLst>
              <a:ext uri="{FF2B5EF4-FFF2-40B4-BE49-F238E27FC236}">
                <a16:creationId xmlns:a16="http://schemas.microsoft.com/office/drawing/2014/main" id="{389601B1-C070-4989-9F18-DB0A55107D2A}"/>
              </a:ext>
            </a:extLst>
          </p:cNvPr>
          <p:cNvSpPr/>
          <p:nvPr/>
        </p:nvSpPr>
        <p:spPr bwMode="auto">
          <a:xfrm rot="10800000">
            <a:off x="4019550" y="2109788"/>
            <a:ext cx="454025" cy="1490662"/>
          </a:xfrm>
          <a:prstGeom prst="flowChartOffpageConnec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err="1"/>
              <a:t>Thematic</a:t>
            </a:r>
            <a:endParaRPr lang="fr-CA" sz="1400" dirty="0"/>
          </a:p>
          <a:p>
            <a:pPr algn="ctr" eaLnBrk="1" hangingPunct="1">
              <a:defRPr/>
            </a:pPr>
            <a:r>
              <a:rPr lang="fr-CA" sz="1400" dirty="0"/>
              <a:t>Resource Mob</a:t>
            </a:r>
            <a:endParaRPr lang="en-US" sz="1400" dirty="0"/>
          </a:p>
        </p:txBody>
      </p:sp>
      <p:sp>
        <p:nvSpPr>
          <p:cNvPr id="35" name="Flowchart: Off-page Connector 34">
            <a:extLst>
              <a:ext uri="{FF2B5EF4-FFF2-40B4-BE49-F238E27FC236}">
                <a16:creationId xmlns:a16="http://schemas.microsoft.com/office/drawing/2014/main" id="{60BD0447-7297-4B29-852C-8AAA172573D5}"/>
              </a:ext>
            </a:extLst>
          </p:cNvPr>
          <p:cNvSpPr/>
          <p:nvPr/>
        </p:nvSpPr>
        <p:spPr bwMode="auto">
          <a:xfrm rot="10800000">
            <a:off x="5578475" y="2209800"/>
            <a:ext cx="454025" cy="1379538"/>
          </a:xfrm>
          <a:prstGeom prst="flowChartOffpageConnec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err="1"/>
              <a:t>Thematic</a:t>
            </a:r>
            <a:endParaRPr lang="fr-CA" sz="1400" dirty="0"/>
          </a:p>
          <a:p>
            <a:pPr algn="ctr" eaLnBrk="1" hangingPunct="1">
              <a:defRPr/>
            </a:pPr>
            <a:r>
              <a:rPr lang="fr-CA" sz="1400" dirty="0" err="1"/>
              <a:t>Capacity</a:t>
            </a:r>
            <a:r>
              <a:rPr lang="fr-CA" sz="1400" dirty="0"/>
              <a:t> </a:t>
            </a:r>
            <a:r>
              <a:rPr lang="fr-CA" sz="1400" dirty="0" err="1"/>
              <a:t>Bldg</a:t>
            </a:r>
            <a:endParaRPr lang="en-US" sz="1400" dirty="0"/>
          </a:p>
        </p:txBody>
      </p:sp>
      <p:sp>
        <p:nvSpPr>
          <p:cNvPr id="36" name="Flowchart: Off-page Connector 35">
            <a:extLst>
              <a:ext uri="{FF2B5EF4-FFF2-40B4-BE49-F238E27FC236}">
                <a16:creationId xmlns:a16="http://schemas.microsoft.com/office/drawing/2014/main" id="{142AACA8-C94E-4821-9130-86A320CE1286}"/>
              </a:ext>
            </a:extLst>
          </p:cNvPr>
          <p:cNvSpPr/>
          <p:nvPr/>
        </p:nvSpPr>
        <p:spPr>
          <a:xfrm rot="10800000">
            <a:off x="3475038" y="2255838"/>
            <a:ext cx="458787" cy="1336675"/>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err="1"/>
              <a:t>Thematic</a:t>
            </a:r>
            <a:endParaRPr lang="fr-CA" sz="1400" dirty="0"/>
          </a:p>
          <a:p>
            <a:pPr algn="ctr" eaLnBrk="1" hangingPunct="1">
              <a:defRPr/>
            </a:pPr>
            <a:r>
              <a:rPr lang="fr-CA" sz="1400" dirty="0"/>
              <a:t>ABCM</a:t>
            </a:r>
            <a:endParaRPr lang="en-US" sz="1400" dirty="0"/>
          </a:p>
        </p:txBody>
      </p:sp>
      <p:sp>
        <p:nvSpPr>
          <p:cNvPr id="37" name="Flowchart: Off-page Connector 36">
            <a:extLst>
              <a:ext uri="{FF2B5EF4-FFF2-40B4-BE49-F238E27FC236}">
                <a16:creationId xmlns:a16="http://schemas.microsoft.com/office/drawing/2014/main" id="{1F9110FE-EDDD-40E4-B9BA-6682D5959D3D}"/>
              </a:ext>
            </a:extLst>
          </p:cNvPr>
          <p:cNvSpPr/>
          <p:nvPr/>
        </p:nvSpPr>
        <p:spPr>
          <a:xfrm rot="10800000">
            <a:off x="1571625" y="2222500"/>
            <a:ext cx="454025" cy="1358900"/>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err="1"/>
              <a:t>Thematic</a:t>
            </a:r>
            <a:endParaRPr lang="fr-CA" sz="1400" dirty="0"/>
          </a:p>
          <a:p>
            <a:pPr algn="ctr" eaLnBrk="1" hangingPunct="1">
              <a:defRPr/>
            </a:pPr>
            <a:r>
              <a:rPr lang="fr-CA" sz="1400" dirty="0" err="1"/>
              <a:t>Restoration</a:t>
            </a:r>
            <a:endParaRPr lang="en-US" sz="1400" dirty="0"/>
          </a:p>
        </p:txBody>
      </p:sp>
      <p:sp>
        <p:nvSpPr>
          <p:cNvPr id="39" name="Flowchart: Off-page Connector 38">
            <a:extLst>
              <a:ext uri="{FF2B5EF4-FFF2-40B4-BE49-F238E27FC236}">
                <a16:creationId xmlns:a16="http://schemas.microsoft.com/office/drawing/2014/main" id="{3EDA8714-206F-4B79-A0AE-62A278766BB9}"/>
              </a:ext>
            </a:extLst>
          </p:cNvPr>
          <p:cNvSpPr/>
          <p:nvPr/>
        </p:nvSpPr>
        <p:spPr>
          <a:xfrm rot="10800000">
            <a:off x="2120900" y="2220913"/>
            <a:ext cx="454025" cy="1360487"/>
          </a:xfrm>
          <a:prstGeom prst="flowChartOffpage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err="1"/>
              <a:t>Thematic</a:t>
            </a:r>
            <a:endParaRPr lang="fr-CA" sz="1400" dirty="0"/>
          </a:p>
          <a:p>
            <a:pPr algn="ctr" eaLnBrk="1" hangingPunct="1">
              <a:defRPr/>
            </a:pPr>
            <a:r>
              <a:rPr lang="fr-CA" sz="1400" dirty="0"/>
              <a:t>Marine </a:t>
            </a:r>
            <a:endParaRPr lang="en-US" sz="1400" dirty="0"/>
          </a:p>
        </p:txBody>
      </p:sp>
      <p:sp>
        <p:nvSpPr>
          <p:cNvPr id="3" name="Rectangle 2">
            <a:extLst>
              <a:ext uri="{FF2B5EF4-FFF2-40B4-BE49-F238E27FC236}">
                <a16:creationId xmlns:a16="http://schemas.microsoft.com/office/drawing/2014/main" id="{E60A362C-D338-4070-92D8-376E99FB5CB9}"/>
              </a:ext>
            </a:extLst>
          </p:cNvPr>
          <p:cNvSpPr/>
          <p:nvPr/>
        </p:nvSpPr>
        <p:spPr>
          <a:xfrm>
            <a:off x="1852613" y="3679825"/>
            <a:ext cx="2686050" cy="2762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CA" sz="1400" dirty="0" err="1"/>
              <a:t>Other</a:t>
            </a:r>
            <a:r>
              <a:rPr lang="fr-CA" sz="1400" dirty="0"/>
              <a:t> </a:t>
            </a:r>
            <a:r>
              <a:rPr lang="fr-CA" sz="1400" dirty="0" err="1"/>
              <a:t>elements</a:t>
            </a:r>
            <a:r>
              <a:rPr lang="fr-CA" sz="1400" dirty="0"/>
              <a:t> Co-Chairs to </a:t>
            </a:r>
            <a:r>
              <a:rPr lang="fr-CA" sz="1400" dirty="0" err="1"/>
              <a:t>draft</a:t>
            </a:r>
            <a:endParaRPr lang="en-US" sz="1400" dirty="0"/>
          </a:p>
        </p:txBody>
      </p:sp>
      <p:sp>
        <p:nvSpPr>
          <p:cNvPr id="51" name="Flowchart: Off-page Connector 50">
            <a:extLst>
              <a:ext uri="{FF2B5EF4-FFF2-40B4-BE49-F238E27FC236}">
                <a16:creationId xmlns:a16="http://schemas.microsoft.com/office/drawing/2014/main" id="{3547FE58-34B0-4391-869C-46DA7265EBDD}"/>
              </a:ext>
            </a:extLst>
          </p:cNvPr>
          <p:cNvSpPr/>
          <p:nvPr/>
        </p:nvSpPr>
        <p:spPr>
          <a:xfrm rot="16200000">
            <a:off x="7008019" y="2212181"/>
            <a:ext cx="339725" cy="3230563"/>
          </a:xfrm>
          <a:prstGeom prst="flowChartOffpageConnec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err="1"/>
              <a:t>Updated</a:t>
            </a:r>
            <a:r>
              <a:rPr lang="fr-CA" sz="1400" dirty="0"/>
              <a:t> draft </a:t>
            </a:r>
            <a:r>
              <a:rPr lang="fr-CA" sz="1400" dirty="0" err="1"/>
              <a:t>from</a:t>
            </a:r>
            <a:r>
              <a:rPr lang="fr-CA" sz="1400" dirty="0"/>
              <a:t> Co-Chairs</a:t>
            </a:r>
            <a:endParaRPr lang="en-US" sz="1400" dirty="0"/>
          </a:p>
        </p:txBody>
      </p:sp>
      <p:sp>
        <p:nvSpPr>
          <p:cNvPr id="15380" name="TextBox 3"/>
          <p:cNvSpPr txBox="1">
            <a:spLocks noChangeArrowheads="1"/>
          </p:cNvSpPr>
          <p:nvPr/>
        </p:nvSpPr>
        <p:spPr bwMode="auto">
          <a:xfrm>
            <a:off x="1036638" y="4946650"/>
            <a:ext cx="7123112" cy="1077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CA" altLang="en-US" sz="1600" b="1">
                <a:latin typeface="Arial" panose="020B0604020202020204" pitchFamily="34" charset="0"/>
              </a:rPr>
              <a:t>Will consider external processes as appropriate, including:</a:t>
            </a:r>
          </a:p>
          <a:p>
            <a:pPr>
              <a:spcBef>
                <a:spcPct val="0"/>
              </a:spcBef>
              <a:buFontTx/>
              <a:buNone/>
            </a:pPr>
            <a:r>
              <a:rPr lang="en-CA" altLang="en-US" sz="1600">
                <a:latin typeface="Arial" panose="020B0604020202020204" pitchFamily="34" charset="0"/>
              </a:rPr>
              <a:t> </a:t>
            </a:r>
          </a:p>
          <a:p>
            <a:pPr lvl="1">
              <a:spcBef>
                <a:spcPct val="0"/>
              </a:spcBef>
              <a:buFont typeface="Arial" panose="020B0604020202020204" pitchFamily="34" charset="0"/>
              <a:buChar char="•"/>
            </a:pPr>
            <a:r>
              <a:rPr lang="en-CA" altLang="en-US" sz="1600">
                <a:latin typeface="Arial" panose="020B0604020202020204" pitchFamily="34" charset="0"/>
              </a:rPr>
              <a:t>Trondheim Biodiversity Conference</a:t>
            </a:r>
          </a:p>
          <a:p>
            <a:pPr lvl="1">
              <a:spcBef>
                <a:spcPct val="0"/>
              </a:spcBef>
              <a:buFont typeface="Arial" panose="020B0604020202020204" pitchFamily="34" charset="0"/>
              <a:buChar char="•"/>
            </a:pPr>
            <a:r>
              <a:rPr lang="en-CA" altLang="en-US" sz="1600">
                <a:latin typeface="Arial" panose="020B0604020202020204" pitchFamily="34" charset="0"/>
              </a:rPr>
              <a:t>AMCEN, ASEAN, BRICS… Ministerial meetings</a:t>
            </a:r>
          </a:p>
        </p:txBody>
      </p:sp>
      <p:sp>
        <p:nvSpPr>
          <p:cNvPr id="15381" name="TextBox 20"/>
          <p:cNvSpPr txBox="1">
            <a:spLocks noChangeArrowheads="1"/>
          </p:cNvSpPr>
          <p:nvPr/>
        </p:nvSpPr>
        <p:spPr bwMode="auto">
          <a:xfrm rot="-2479452">
            <a:off x="481013" y="2836863"/>
            <a:ext cx="958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CA" altLang="en-US" sz="1800">
                <a:solidFill>
                  <a:srgbClr val="FF0000"/>
                </a:solidFill>
                <a:latin typeface="Stencil" panose="040409050D0802020404" pitchFamily="82" charset="0"/>
              </a:rPr>
              <a:t>DONE</a:t>
            </a:r>
            <a:endParaRPr lang="en-US" altLang="en-US" sz="1800">
              <a:solidFill>
                <a:srgbClr val="FF0000"/>
              </a:solidFill>
              <a:latin typeface="Stencil" panose="040409050D0802020404" pitchFamily="82" charset="0"/>
            </a:endParaRPr>
          </a:p>
        </p:txBody>
      </p:sp>
      <p:sp>
        <p:nvSpPr>
          <p:cNvPr id="15382" name="TextBox 1"/>
          <p:cNvSpPr txBox="1">
            <a:spLocks noChangeArrowheads="1"/>
          </p:cNvSpPr>
          <p:nvPr/>
        </p:nvSpPr>
        <p:spPr bwMode="auto">
          <a:xfrm>
            <a:off x="1036638" y="6488113"/>
            <a:ext cx="6821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800">
                <a:latin typeface="Arial" panose="020B0604020202020204" pitchFamily="34" charset="0"/>
              </a:rPr>
              <a:t>Preparation Timeline : </a:t>
            </a:r>
            <a:r>
              <a:rPr lang="en-GB" altLang="en-US" sz="1800" u="sng">
                <a:latin typeface="Arial" panose="020B0604020202020204" pitchFamily="34" charset="0"/>
                <a:hlinkClick r:id="rId3"/>
              </a:rPr>
              <a:t>https://www.cbd.int/conferences/post2020</a:t>
            </a:r>
            <a:r>
              <a:rPr lang="en-GB" altLang="en-US" sz="1800" u="sng">
                <a:latin typeface="Arial" panose="020B0604020202020204" pitchFamily="34" charset="0"/>
              </a:rPr>
              <a:t>. </a:t>
            </a:r>
            <a:endParaRPr lang="en-US" altLang="en-US" sz="1800">
              <a:latin typeface="Arial" panose="020B0604020202020204" pitchFamily="34" charset="0"/>
            </a:endParaRPr>
          </a:p>
        </p:txBody>
      </p:sp>
      <p:sp>
        <p:nvSpPr>
          <p:cNvPr id="15383" name="TextBox 22"/>
          <p:cNvSpPr txBox="1">
            <a:spLocks noChangeArrowheads="1"/>
          </p:cNvSpPr>
          <p:nvPr/>
        </p:nvSpPr>
        <p:spPr bwMode="auto">
          <a:xfrm rot="-2479452">
            <a:off x="1249363" y="2160588"/>
            <a:ext cx="9604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CA" altLang="en-US" sz="1800">
                <a:solidFill>
                  <a:srgbClr val="FF0000"/>
                </a:solidFill>
                <a:latin typeface="Stencil" panose="040409050D0802020404" pitchFamily="82" charset="0"/>
              </a:rPr>
              <a:t>DONE</a:t>
            </a:r>
            <a:endParaRPr lang="en-US" altLang="en-US" sz="1800">
              <a:solidFill>
                <a:srgbClr val="FF0000"/>
              </a:solidFill>
              <a:latin typeface="Stencil" panose="040409050D0802020404" pitchFamily="82" charset="0"/>
            </a:endParaRPr>
          </a:p>
        </p:txBody>
      </p:sp>
      <p:sp>
        <p:nvSpPr>
          <p:cNvPr id="15384" name="TextBox 23"/>
          <p:cNvSpPr txBox="1">
            <a:spLocks noChangeArrowheads="1"/>
          </p:cNvSpPr>
          <p:nvPr/>
        </p:nvSpPr>
        <p:spPr bwMode="auto">
          <a:xfrm rot="-2479452">
            <a:off x="1889125" y="1931988"/>
            <a:ext cx="958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CA" altLang="en-US" sz="1800">
                <a:solidFill>
                  <a:srgbClr val="FF0000"/>
                </a:solidFill>
                <a:latin typeface="Stencil" panose="040409050D0802020404" pitchFamily="82" charset="0"/>
              </a:rPr>
              <a:t>DONE</a:t>
            </a:r>
            <a:endParaRPr lang="en-US" altLang="en-US" sz="1800">
              <a:solidFill>
                <a:srgbClr val="FF0000"/>
              </a:solidFill>
              <a:latin typeface="Stencil" panose="040409050D0802020404" pitchFamily="82" charset="0"/>
            </a:endParaRPr>
          </a:p>
        </p:txBody>
      </p:sp>
      <p:sp>
        <p:nvSpPr>
          <p:cNvPr id="15385" name="TextBox 24"/>
          <p:cNvSpPr txBox="1">
            <a:spLocks noChangeArrowheads="1"/>
          </p:cNvSpPr>
          <p:nvPr/>
        </p:nvSpPr>
        <p:spPr bwMode="auto">
          <a:xfrm rot="-2479452">
            <a:off x="2414588" y="1931988"/>
            <a:ext cx="9604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CA" altLang="en-US" sz="1800">
                <a:solidFill>
                  <a:srgbClr val="FF0000"/>
                </a:solidFill>
                <a:latin typeface="Stencil" panose="040409050D0802020404" pitchFamily="82" charset="0"/>
              </a:rPr>
              <a:t>DONE</a:t>
            </a:r>
            <a:endParaRPr lang="en-US" altLang="en-US" sz="1800">
              <a:solidFill>
                <a:srgbClr val="FF0000"/>
              </a:solidFill>
              <a:latin typeface="Stencil" panose="040409050D0802020404" pitchFamily="82" charset="0"/>
            </a:endParaRPr>
          </a:p>
        </p:txBody>
      </p:sp>
      <p:sp>
        <p:nvSpPr>
          <p:cNvPr id="15386" name="TextBox 25"/>
          <p:cNvSpPr txBox="1">
            <a:spLocks noChangeArrowheads="1"/>
          </p:cNvSpPr>
          <p:nvPr/>
        </p:nvSpPr>
        <p:spPr bwMode="auto">
          <a:xfrm rot="-2479452">
            <a:off x="2962275" y="1884363"/>
            <a:ext cx="9604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CA" altLang="en-US" sz="1800">
                <a:solidFill>
                  <a:srgbClr val="FF0000"/>
                </a:solidFill>
                <a:latin typeface="Stencil" panose="040409050D0802020404" pitchFamily="82" charset="0"/>
              </a:rPr>
              <a:t>DONE</a:t>
            </a:r>
            <a:endParaRPr lang="en-US" altLang="en-US" sz="1800">
              <a:solidFill>
                <a:srgbClr val="FF0000"/>
              </a:solidFill>
              <a:latin typeface="Stencil" panose="040409050D0802020404" pitchFamily="82" charset="0"/>
            </a:endParaRPr>
          </a:p>
        </p:txBody>
      </p:sp>
      <p:sp>
        <p:nvSpPr>
          <p:cNvPr id="27" name="Flowchart: Off-page Connector 26">
            <a:extLst>
              <a:ext uri="{FF2B5EF4-FFF2-40B4-BE49-F238E27FC236}">
                <a16:creationId xmlns:a16="http://schemas.microsoft.com/office/drawing/2014/main" id="{60BD0447-7297-4B29-852C-8AAA172573D5}"/>
              </a:ext>
            </a:extLst>
          </p:cNvPr>
          <p:cNvSpPr/>
          <p:nvPr/>
        </p:nvSpPr>
        <p:spPr bwMode="auto">
          <a:xfrm rot="10800000">
            <a:off x="6096000" y="2209800"/>
            <a:ext cx="454025" cy="1379538"/>
          </a:xfrm>
          <a:prstGeom prst="flowChartOffpageConnec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dirty="0" err="1"/>
              <a:t>Thematic</a:t>
            </a:r>
            <a:endParaRPr lang="fr-CA" sz="1400" dirty="0"/>
          </a:p>
          <a:p>
            <a:pPr algn="ctr" eaLnBrk="1" hangingPunct="1">
              <a:defRPr/>
            </a:pPr>
            <a:r>
              <a:rPr lang="fr-CA" sz="1400" dirty="0" err="1"/>
              <a:t>Sust</a:t>
            </a:r>
            <a:r>
              <a:rPr lang="fr-CA" sz="1400" dirty="0"/>
              <a:t>. Use </a:t>
            </a:r>
            <a:r>
              <a:rPr lang="fr-CA" sz="1400" dirty="0" err="1"/>
              <a:t>tbc</a:t>
            </a:r>
            <a:endParaRPr lang="en-US" sz="1400" dirty="0"/>
          </a:p>
        </p:txBody>
      </p:sp>
      <p:sp>
        <p:nvSpPr>
          <p:cNvPr id="15388" name="TextBox 27"/>
          <p:cNvSpPr txBox="1">
            <a:spLocks noChangeArrowheads="1"/>
          </p:cNvSpPr>
          <p:nvPr/>
        </p:nvSpPr>
        <p:spPr bwMode="auto">
          <a:xfrm rot="-2479452">
            <a:off x="3582988" y="1846263"/>
            <a:ext cx="9604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CA" altLang="en-US" sz="1800">
                <a:solidFill>
                  <a:srgbClr val="FF0000"/>
                </a:solidFill>
                <a:latin typeface="Stencil" panose="040409050D0802020404" pitchFamily="82" charset="0"/>
              </a:rPr>
              <a:t>DONE</a:t>
            </a:r>
            <a:endParaRPr lang="en-US" altLang="en-US" sz="1800">
              <a:solidFill>
                <a:srgbClr val="FF0000"/>
              </a:solidFill>
              <a:latin typeface="Stencil" panose="040409050D0802020404" pitchFamily="82" charset="0"/>
            </a:endParaRPr>
          </a:p>
        </p:txBody>
      </p:sp>
    </p:spTree>
    <p:extLst>
      <p:ext uri="{BB962C8B-B14F-4D97-AF65-F5344CB8AC3E}">
        <p14:creationId xmlns:p14="http://schemas.microsoft.com/office/powerpoint/2010/main" val="2054847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60350"/>
            <a:ext cx="8229600" cy="792163"/>
          </a:xfrm>
        </p:spPr>
        <p:txBody>
          <a:bodyPr/>
          <a:lstStyle/>
          <a:p>
            <a:pPr algn="l"/>
            <a:r>
              <a:rPr lang="fr-CA" altLang="en-US" smtClean="0"/>
              <a:t>External Studies </a:t>
            </a:r>
            <a:r>
              <a:rPr lang="fr-CA" altLang="en-US" sz="2400" smtClean="0"/>
              <a:t>(Our understanding, DRAFT!)</a:t>
            </a:r>
            <a:endParaRPr lang="en-CA" altLang="en-US" sz="2400" smtClean="0"/>
          </a:p>
        </p:txBody>
      </p:sp>
      <p:graphicFrame>
        <p:nvGraphicFramePr>
          <p:cNvPr id="5" name="Content Placeholder 4"/>
          <p:cNvGraphicFramePr>
            <a:graphicFrameLocks noGrp="1"/>
          </p:cNvGraphicFramePr>
          <p:nvPr>
            <p:ph idx="1"/>
          </p:nvPr>
        </p:nvGraphicFramePr>
        <p:xfrm>
          <a:off x="457200" y="1028700"/>
          <a:ext cx="8458200" cy="5715001"/>
        </p:xfrm>
        <a:graphic>
          <a:graphicData uri="http://schemas.openxmlformats.org/drawingml/2006/table">
            <a:tbl>
              <a:tblPr firstRow="1" bandRow="1">
                <a:tableStyleId>{5C22544A-7EE6-4342-B048-85BDC9FD1C3A}</a:tableStyleId>
              </a:tblPr>
              <a:tblGrid>
                <a:gridCol w="1752601">
                  <a:extLst>
                    <a:ext uri="{9D8B030D-6E8A-4147-A177-3AD203B41FA5}">
                      <a16:colId xmlns:a16="http://schemas.microsoft.com/office/drawing/2014/main" val="2316050725"/>
                    </a:ext>
                  </a:extLst>
                </a:gridCol>
                <a:gridCol w="5486399">
                  <a:extLst>
                    <a:ext uri="{9D8B030D-6E8A-4147-A177-3AD203B41FA5}">
                      <a16:colId xmlns:a16="http://schemas.microsoft.com/office/drawing/2014/main" val="1066229810"/>
                    </a:ext>
                  </a:extLst>
                </a:gridCol>
                <a:gridCol w="1219200">
                  <a:extLst>
                    <a:ext uri="{9D8B030D-6E8A-4147-A177-3AD203B41FA5}">
                      <a16:colId xmlns:a16="http://schemas.microsoft.com/office/drawing/2014/main" val="3428538701"/>
                    </a:ext>
                  </a:extLst>
                </a:gridCol>
              </a:tblGrid>
              <a:tr h="335326">
                <a:tc>
                  <a:txBody>
                    <a:bodyPr/>
                    <a:lstStyle/>
                    <a:p>
                      <a:r>
                        <a:rPr lang="en-CA" sz="1600" noProof="0" dirty="0" smtClean="0"/>
                        <a:t>Study</a:t>
                      </a:r>
                      <a:endParaRPr lang="en-CA" sz="1600" noProof="0" dirty="0"/>
                    </a:p>
                  </a:txBody>
                  <a:tcPr marT="45726" marB="45726"/>
                </a:tc>
                <a:tc>
                  <a:txBody>
                    <a:bodyPr/>
                    <a:lstStyle/>
                    <a:p>
                      <a:r>
                        <a:rPr lang="en-CA" sz="1600" noProof="0" dirty="0" smtClean="0"/>
                        <a:t>Focus</a:t>
                      </a:r>
                      <a:endParaRPr lang="en-CA" sz="1600" noProof="0" dirty="0"/>
                    </a:p>
                  </a:txBody>
                  <a:tcPr marT="45726" marB="45726"/>
                </a:tc>
                <a:tc>
                  <a:txBody>
                    <a:bodyPr/>
                    <a:lstStyle/>
                    <a:p>
                      <a:r>
                        <a:rPr lang="en-CA" sz="1600" noProof="0" dirty="0" smtClean="0"/>
                        <a:t>Due Date</a:t>
                      </a:r>
                      <a:endParaRPr lang="en-CA" sz="1600" noProof="0" dirty="0"/>
                    </a:p>
                  </a:txBody>
                  <a:tcPr marT="45726" marB="45726"/>
                </a:tc>
                <a:extLst>
                  <a:ext uri="{0D108BD9-81ED-4DB2-BD59-A6C34878D82A}">
                    <a16:rowId xmlns:a16="http://schemas.microsoft.com/office/drawing/2014/main" val="1607329270"/>
                  </a:ext>
                </a:extLst>
              </a:tr>
              <a:tr h="370890">
                <a:tc>
                  <a:txBody>
                    <a:bodyPr/>
                    <a:lstStyle/>
                    <a:p>
                      <a:r>
                        <a:rPr lang="en-CA" sz="1600" noProof="0" dirty="0" smtClean="0"/>
                        <a:t>WWF France, AXA</a:t>
                      </a:r>
                      <a:endParaRPr lang="en-CA" sz="1600" noProof="0" dirty="0"/>
                    </a:p>
                  </a:txBody>
                  <a:tcPr marT="45726" marB="45726"/>
                </a:tc>
                <a:tc>
                  <a:txBody>
                    <a:bodyPr/>
                    <a:lstStyle/>
                    <a:p>
                      <a:r>
                        <a:rPr lang="en-CA" sz="1600" noProof="0" dirty="0" smtClean="0"/>
                        <a:t>Risk of</a:t>
                      </a:r>
                      <a:r>
                        <a:rPr lang="en-CA" sz="1600" baseline="0" noProof="0" dirty="0" smtClean="0"/>
                        <a:t> Inaction</a:t>
                      </a:r>
                      <a:endParaRPr lang="en-CA" sz="1600" noProof="0" dirty="0"/>
                    </a:p>
                  </a:txBody>
                  <a:tcPr marT="45726" marB="45726"/>
                </a:tc>
                <a:tc>
                  <a:txBody>
                    <a:bodyPr/>
                    <a:lstStyle/>
                    <a:p>
                      <a:r>
                        <a:rPr lang="en-CA" sz="1600" noProof="0" dirty="0" smtClean="0"/>
                        <a:t>Completed</a:t>
                      </a:r>
                      <a:endParaRPr lang="en-CA" sz="1600" noProof="0" dirty="0"/>
                    </a:p>
                  </a:txBody>
                  <a:tcPr marT="45726" marB="45726"/>
                </a:tc>
                <a:extLst>
                  <a:ext uri="{0D108BD9-81ED-4DB2-BD59-A6C34878D82A}">
                    <a16:rowId xmlns:a16="http://schemas.microsoft.com/office/drawing/2014/main" val="2231297746"/>
                  </a:ext>
                </a:extLst>
              </a:tr>
              <a:tr h="355648">
                <a:tc rowSpan="3">
                  <a:txBody>
                    <a:bodyPr/>
                    <a:lstStyle/>
                    <a:p>
                      <a:r>
                        <a:rPr lang="en-CA" sz="1600" noProof="0" dirty="0" smtClean="0"/>
                        <a:t>World Economic Forum (M. </a:t>
                      </a:r>
                      <a:r>
                        <a:rPr lang="en-CA" sz="1600" noProof="0" dirty="0" err="1" smtClean="0"/>
                        <a:t>Albani</a:t>
                      </a:r>
                      <a:r>
                        <a:rPr lang="en-CA" sz="1600" noProof="0" dirty="0" smtClean="0"/>
                        <a:t>, Chap 2 </a:t>
                      </a:r>
                      <a:r>
                        <a:rPr lang="en-CA" sz="1600" noProof="0" dirty="0" err="1" smtClean="0"/>
                        <a:t>Alphbeta</a:t>
                      </a:r>
                      <a:r>
                        <a:rPr lang="en-CA" sz="1600" noProof="0" dirty="0" smtClean="0"/>
                        <a:t> F. Thompson)</a:t>
                      </a:r>
                      <a:endParaRPr lang="en-CA" sz="1600" noProof="0" dirty="0"/>
                    </a:p>
                  </a:txBody>
                  <a:tcPr marT="45726" marB="45726"/>
                </a:tc>
                <a:tc>
                  <a:txBody>
                    <a:bodyPr/>
                    <a:lstStyle/>
                    <a:p>
                      <a:r>
                        <a:rPr lang="en-CA" sz="1600" noProof="0" dirty="0" smtClean="0"/>
                        <a:t>Chapter</a:t>
                      </a:r>
                      <a:r>
                        <a:rPr lang="en-CA" sz="1600" baseline="0" noProof="0" dirty="0" smtClean="0"/>
                        <a:t> 1: Risk biodiversity loss represent for Business</a:t>
                      </a:r>
                    </a:p>
                  </a:txBody>
                  <a:tcPr marT="45726" marB="45726"/>
                </a:tc>
                <a:tc>
                  <a:txBody>
                    <a:bodyPr/>
                    <a:lstStyle/>
                    <a:p>
                      <a:r>
                        <a:rPr lang="en-CA" sz="1600" noProof="0" dirty="0" smtClean="0"/>
                        <a:t>Jan 21</a:t>
                      </a:r>
                    </a:p>
                  </a:txBody>
                  <a:tcPr marT="45726" marB="45726"/>
                </a:tc>
                <a:extLst>
                  <a:ext uri="{0D108BD9-81ED-4DB2-BD59-A6C34878D82A}">
                    <a16:rowId xmlns:a16="http://schemas.microsoft.com/office/drawing/2014/main" val="3914504858"/>
                  </a:ext>
                </a:extLst>
              </a:tr>
              <a:tr h="579167">
                <a:tc vMerge="1">
                  <a:txBody>
                    <a:bodyPr/>
                    <a:lstStyle/>
                    <a:p>
                      <a:endParaRPr lang="en-CA"/>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baseline="0" noProof="0" dirty="0" smtClean="0"/>
                        <a:t>Chapter 2: Who Spent What; Business as Cause of Nature Loss and the Impact of Business on Nature loss (valuation of EG&amp;S)</a:t>
                      </a:r>
                      <a:endParaRPr lang="en-CA" sz="1600" noProof="0" dirty="0" smtClean="0"/>
                    </a:p>
                  </a:txBody>
                  <a:tcPr marT="45726" marB="4572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noProof="0" dirty="0" smtClean="0"/>
                        <a:t>June</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600" noProof="0" dirty="0" smtClean="0"/>
                        <a:t>IUCN</a:t>
                      </a:r>
                      <a:r>
                        <a:rPr lang="en-CA" sz="1600" baseline="0" noProof="0" dirty="0" smtClean="0"/>
                        <a:t> WCC</a:t>
                      </a:r>
                      <a:endParaRPr lang="en-CA" sz="1600" noProof="0" dirty="0" smtClean="0"/>
                    </a:p>
                  </a:txBody>
                  <a:tcPr marT="45726" marB="45726"/>
                </a:tc>
                <a:extLst>
                  <a:ext uri="{0D108BD9-81ED-4DB2-BD59-A6C34878D82A}">
                    <a16:rowId xmlns:a16="http://schemas.microsoft.com/office/drawing/2014/main" val="459426269"/>
                  </a:ext>
                </a:extLst>
              </a:tr>
              <a:tr h="579199">
                <a:tc vMerge="1">
                  <a:txBody>
                    <a:bodyPr/>
                    <a:lstStyle/>
                    <a:p>
                      <a:endParaRPr lang="en-CA"/>
                    </a:p>
                  </a:txBody>
                  <a:tcPr/>
                </a:tc>
                <a:tc>
                  <a:txBody>
                    <a:bodyPr/>
                    <a:lstStyle/>
                    <a:p>
                      <a:r>
                        <a:rPr lang="en-CA" sz="1600" baseline="0" noProof="0" dirty="0" smtClean="0"/>
                        <a:t>Chapter 3 : How to Finance the Nature Economy; Practical Solutions to Manage Risk</a:t>
                      </a:r>
                      <a:endParaRPr lang="en-CA" sz="1600" noProof="0" dirty="0"/>
                    </a:p>
                  </a:txBody>
                  <a:tcPr marT="45726" marB="45726"/>
                </a:tc>
                <a:tc>
                  <a:txBody>
                    <a:bodyPr/>
                    <a:lstStyle/>
                    <a:p>
                      <a:r>
                        <a:rPr lang="en-CA" sz="1600" noProof="0" dirty="0" smtClean="0"/>
                        <a:t>Aug</a:t>
                      </a:r>
                      <a:r>
                        <a:rPr lang="en-CA" sz="1600" baseline="0" noProof="0" dirty="0" smtClean="0"/>
                        <a:t> (earlier?)</a:t>
                      </a:r>
                      <a:endParaRPr lang="en-CA" sz="1600" noProof="0" dirty="0" smtClean="0"/>
                    </a:p>
                  </a:txBody>
                  <a:tcPr marT="45726" marB="45726"/>
                </a:tc>
                <a:extLst>
                  <a:ext uri="{0D108BD9-81ED-4DB2-BD59-A6C34878D82A}">
                    <a16:rowId xmlns:a16="http://schemas.microsoft.com/office/drawing/2014/main" val="690906343"/>
                  </a:ext>
                </a:extLst>
              </a:tr>
              <a:tr h="579199">
                <a:tc>
                  <a:txBody>
                    <a:bodyPr/>
                    <a:lstStyle/>
                    <a:p>
                      <a:r>
                        <a:rPr lang="en-CA" sz="1600" noProof="0" dirty="0" smtClean="0"/>
                        <a:t>UK Government (P </a:t>
                      </a:r>
                      <a:r>
                        <a:rPr lang="en-CA" sz="1600" noProof="0" dirty="0" err="1" smtClean="0"/>
                        <a:t>Dasgupta</a:t>
                      </a:r>
                      <a:r>
                        <a:rPr lang="en-CA" sz="1600" noProof="0" dirty="0" smtClean="0"/>
                        <a:t>)</a:t>
                      </a:r>
                      <a:endParaRPr lang="en-CA" sz="1600" noProof="0" dirty="0"/>
                    </a:p>
                  </a:txBody>
                  <a:tcPr marT="45726" marB="45726"/>
                </a:tc>
                <a:tc>
                  <a:txBody>
                    <a:bodyPr/>
                    <a:lstStyle/>
                    <a:p>
                      <a:r>
                        <a:rPr lang="en-CA" sz="1600" noProof="0" dirty="0" smtClean="0"/>
                        <a:t>Links between Biodiversity</a:t>
                      </a:r>
                      <a:r>
                        <a:rPr lang="en-CA" sz="1600" baseline="0" noProof="0" dirty="0" smtClean="0"/>
                        <a:t> &amp; Economic Growth -  Macro Policy Level</a:t>
                      </a:r>
                      <a:endParaRPr lang="en-CA" sz="1600" noProof="0" dirty="0"/>
                    </a:p>
                  </a:txBody>
                  <a:tcPr marT="45726" marB="45726"/>
                </a:tc>
                <a:tc>
                  <a:txBody>
                    <a:bodyPr/>
                    <a:lstStyle/>
                    <a:p>
                      <a:endParaRPr lang="en-CA" sz="1600" noProof="0" dirty="0"/>
                    </a:p>
                  </a:txBody>
                  <a:tcPr marT="45726" marB="45726"/>
                </a:tc>
                <a:extLst>
                  <a:ext uri="{0D108BD9-81ED-4DB2-BD59-A6C34878D82A}">
                    <a16:rowId xmlns:a16="http://schemas.microsoft.com/office/drawing/2014/main" val="1468506689"/>
                  </a:ext>
                </a:extLst>
              </a:tr>
              <a:tr h="335326">
                <a:tc rowSpan="3">
                  <a:txBody>
                    <a:bodyPr/>
                    <a:lstStyle/>
                    <a:p>
                      <a:r>
                        <a:rPr lang="en-CA" sz="1600" noProof="0" dirty="0" smtClean="0"/>
                        <a:t>OECD </a:t>
                      </a:r>
                      <a:endParaRPr lang="en-CA" sz="1600" noProof="0" dirty="0"/>
                    </a:p>
                  </a:txBody>
                  <a:tcPr marT="45726" marB="4572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noProof="0" dirty="0" smtClean="0"/>
                        <a:t>G7 -  Case for Action</a:t>
                      </a:r>
                    </a:p>
                  </a:txBody>
                  <a:tcPr marT="45726" marB="45726"/>
                </a:tc>
                <a:tc>
                  <a:txBody>
                    <a:bodyPr/>
                    <a:lstStyle/>
                    <a:p>
                      <a:r>
                        <a:rPr lang="en-CA" sz="1600" noProof="0" dirty="0" smtClean="0"/>
                        <a:t>Done</a:t>
                      </a:r>
                    </a:p>
                  </a:txBody>
                  <a:tcPr marT="45726" marB="45726"/>
                </a:tc>
                <a:extLst>
                  <a:ext uri="{0D108BD9-81ED-4DB2-BD59-A6C34878D82A}">
                    <a16:rowId xmlns:a16="http://schemas.microsoft.com/office/drawing/2014/main" val="3814677401"/>
                  </a:ext>
                </a:extLst>
              </a:tr>
              <a:tr h="344806">
                <a:tc vMerge="1">
                  <a:txBody>
                    <a:bodyPr/>
                    <a:lstStyle/>
                    <a:p>
                      <a:endParaRPr lang="en-CA"/>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noProof="0" dirty="0" smtClean="0"/>
                        <a:t>G7</a:t>
                      </a:r>
                      <a:r>
                        <a:rPr lang="en-CA" sz="1600" baseline="0" noProof="0" dirty="0" smtClean="0"/>
                        <a:t> Supplemental – Overview of Global Finance </a:t>
                      </a:r>
                    </a:p>
                  </a:txBody>
                  <a:tcPr marT="45726" marB="45726"/>
                </a:tc>
                <a:tc>
                  <a:txBody>
                    <a:bodyPr/>
                    <a:lstStyle/>
                    <a:p>
                      <a:r>
                        <a:rPr lang="en-CA" sz="1600" noProof="0" dirty="0" smtClean="0"/>
                        <a:t>December</a:t>
                      </a:r>
                      <a:endParaRPr lang="en-CA" sz="1600" noProof="0" dirty="0"/>
                    </a:p>
                  </a:txBody>
                  <a:tcPr marT="45726" marB="45726"/>
                </a:tc>
                <a:extLst>
                  <a:ext uri="{0D108BD9-81ED-4DB2-BD59-A6C34878D82A}">
                    <a16:rowId xmlns:a16="http://schemas.microsoft.com/office/drawing/2014/main" val="3798970962"/>
                  </a:ext>
                </a:extLst>
              </a:tr>
              <a:tr h="335326">
                <a:tc vMerge="1">
                  <a:txBody>
                    <a:bodyPr/>
                    <a:lstStyle/>
                    <a:p>
                      <a:endParaRPr lang="en-CA"/>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noProof="0" dirty="0" smtClean="0"/>
                        <a:t>GBF Targets Implication Global/National</a:t>
                      </a:r>
                    </a:p>
                  </a:txBody>
                  <a:tcPr marT="45726" marB="45726"/>
                </a:tc>
                <a:tc>
                  <a:txBody>
                    <a:bodyPr/>
                    <a:lstStyle/>
                    <a:p>
                      <a:r>
                        <a:rPr lang="en-CA" sz="1600" noProof="0" dirty="0" smtClean="0"/>
                        <a:t>?</a:t>
                      </a:r>
                      <a:endParaRPr lang="en-CA" sz="1600" noProof="0" dirty="0"/>
                    </a:p>
                  </a:txBody>
                  <a:tcPr marT="45726" marB="45726"/>
                </a:tc>
                <a:extLst>
                  <a:ext uri="{0D108BD9-81ED-4DB2-BD59-A6C34878D82A}">
                    <a16:rowId xmlns:a16="http://schemas.microsoft.com/office/drawing/2014/main" val="2668368601"/>
                  </a:ext>
                </a:extLst>
              </a:tr>
              <a:tr h="579167">
                <a:tc>
                  <a:txBody>
                    <a:bodyPr/>
                    <a:lstStyle/>
                    <a:p>
                      <a:r>
                        <a:rPr lang="en-CA" sz="1600" noProof="0" dirty="0" smtClean="0"/>
                        <a:t>Global Canopy</a:t>
                      </a:r>
                      <a:r>
                        <a:rPr lang="en-CA" sz="1600" baseline="0" noProof="0" dirty="0" smtClean="0"/>
                        <a:t> Program</a:t>
                      </a:r>
                      <a:endParaRPr lang="en-CA" sz="1600" noProof="0" dirty="0"/>
                    </a:p>
                  </a:txBody>
                  <a:tcPr marT="45726" marB="45726"/>
                </a:tc>
                <a:tc>
                  <a:txBody>
                    <a:bodyPr/>
                    <a:lstStyle/>
                    <a:p>
                      <a:r>
                        <a:rPr lang="en-CA" sz="1600" noProof="0" dirty="0" smtClean="0"/>
                        <a:t>Update Little Biodiversity Finance Book </a:t>
                      </a:r>
                      <a:endParaRPr lang="en-CA" sz="1600" noProof="0" dirty="0"/>
                    </a:p>
                  </a:txBody>
                  <a:tcPr marT="45726" marB="45726"/>
                </a:tc>
                <a:tc>
                  <a:txBody>
                    <a:bodyPr/>
                    <a:lstStyle/>
                    <a:p>
                      <a:r>
                        <a:rPr lang="en-CA" sz="1600" noProof="0" dirty="0" smtClean="0"/>
                        <a:t>?</a:t>
                      </a:r>
                      <a:endParaRPr lang="en-CA" sz="1600" noProof="0" dirty="0"/>
                    </a:p>
                  </a:txBody>
                  <a:tcPr marT="45726" marB="45726"/>
                </a:tc>
                <a:extLst>
                  <a:ext uri="{0D108BD9-81ED-4DB2-BD59-A6C34878D82A}">
                    <a16:rowId xmlns:a16="http://schemas.microsoft.com/office/drawing/2014/main" val="3856674850"/>
                  </a:ext>
                </a:extLst>
              </a:tr>
              <a:tr h="370890">
                <a:tc>
                  <a:txBody>
                    <a:bodyPr/>
                    <a:lstStyle/>
                    <a:p>
                      <a:r>
                        <a:rPr lang="en-CA" sz="1600" noProof="0" dirty="0" smtClean="0"/>
                        <a:t>CBD Panel</a:t>
                      </a:r>
                      <a:r>
                        <a:rPr lang="en-CA" sz="1600" baseline="0" noProof="0" dirty="0" smtClean="0"/>
                        <a:t> Expert</a:t>
                      </a:r>
                      <a:endParaRPr lang="en-CA" sz="1600" noProof="0" dirty="0"/>
                    </a:p>
                  </a:txBody>
                  <a:tcPr marT="45726" marB="45726"/>
                </a:tc>
                <a:tc>
                  <a:txBody>
                    <a:bodyPr/>
                    <a:lstStyle/>
                    <a:p>
                      <a:r>
                        <a:rPr lang="en-CA" sz="1600" noProof="0" dirty="0" smtClean="0"/>
                        <a:t>Resource Mobilization (</a:t>
                      </a:r>
                      <a:r>
                        <a:rPr lang="en-CA" sz="1600" noProof="0" dirty="0" err="1" smtClean="0"/>
                        <a:t>CoP</a:t>
                      </a:r>
                      <a:r>
                        <a:rPr lang="en-CA" sz="1600" noProof="0" dirty="0" smtClean="0"/>
                        <a:t> decision)</a:t>
                      </a:r>
                      <a:endParaRPr lang="en-CA" sz="1600" noProof="0" dirty="0"/>
                    </a:p>
                  </a:txBody>
                  <a:tcPr marT="45726" marB="45726"/>
                </a:tc>
                <a:tc>
                  <a:txBody>
                    <a:bodyPr/>
                    <a:lstStyle/>
                    <a:p>
                      <a:r>
                        <a:rPr lang="en-CA" sz="1600" noProof="0" dirty="0" smtClean="0"/>
                        <a:t>May</a:t>
                      </a:r>
                      <a:r>
                        <a:rPr lang="en-CA" sz="1600" baseline="0" noProof="0" dirty="0" smtClean="0"/>
                        <a:t> (SBI)</a:t>
                      </a:r>
                      <a:endParaRPr lang="en-CA" sz="1600" noProof="0" dirty="0"/>
                    </a:p>
                  </a:txBody>
                  <a:tcPr marT="45726" marB="45726"/>
                </a:tc>
                <a:extLst>
                  <a:ext uri="{0D108BD9-81ED-4DB2-BD59-A6C34878D82A}">
                    <a16:rowId xmlns:a16="http://schemas.microsoft.com/office/drawing/2014/main" val="2050991774"/>
                  </a:ext>
                </a:extLst>
              </a:tr>
              <a:tr h="370890">
                <a:tc>
                  <a:txBody>
                    <a:bodyPr/>
                    <a:lstStyle/>
                    <a:p>
                      <a:r>
                        <a:rPr lang="en-CA" sz="1600" noProof="0" dirty="0" smtClean="0"/>
                        <a:t>CS/TNC/Cornell U</a:t>
                      </a:r>
                      <a:endParaRPr lang="en-CA" sz="1600" noProof="0" dirty="0"/>
                    </a:p>
                  </a:txBody>
                  <a:tcPr marT="45726" marB="45726"/>
                </a:tc>
                <a:tc>
                  <a:txBody>
                    <a:bodyPr/>
                    <a:lstStyle/>
                    <a:p>
                      <a:r>
                        <a:rPr lang="en-CA" sz="1600" noProof="0" dirty="0" smtClean="0"/>
                        <a:t>Update of 2016 Report</a:t>
                      </a:r>
                      <a:r>
                        <a:rPr lang="en-CA" sz="1600" baseline="0" noProof="0" dirty="0" smtClean="0"/>
                        <a:t> on Conservation Finance</a:t>
                      </a:r>
                      <a:endParaRPr lang="en-CA" sz="1600" noProof="0" dirty="0"/>
                    </a:p>
                  </a:txBody>
                  <a:tcPr marT="45726" marB="45726"/>
                </a:tc>
                <a:tc>
                  <a:txBody>
                    <a:bodyPr/>
                    <a:lstStyle/>
                    <a:p>
                      <a:r>
                        <a:rPr lang="en-CA" sz="1600" noProof="0" dirty="0" smtClean="0"/>
                        <a:t>?</a:t>
                      </a:r>
                      <a:endParaRPr lang="en-CA" sz="1600" noProof="0" dirty="0"/>
                    </a:p>
                  </a:txBody>
                  <a:tcPr marT="45726" marB="45726"/>
                </a:tc>
                <a:extLst>
                  <a:ext uri="{0D108BD9-81ED-4DB2-BD59-A6C34878D82A}">
                    <a16:rowId xmlns:a16="http://schemas.microsoft.com/office/drawing/2014/main" val="1172704878"/>
                  </a:ext>
                </a:extLst>
              </a:tr>
              <a:tr h="579167">
                <a:tc>
                  <a:txBody>
                    <a:bodyPr/>
                    <a:lstStyle/>
                    <a:p>
                      <a:r>
                        <a:rPr lang="en-CA" sz="1600" noProof="0" dirty="0" smtClean="0"/>
                        <a:t>China Paulson Institute</a:t>
                      </a:r>
                      <a:r>
                        <a:rPr lang="en-CA" sz="1600" baseline="0" noProof="0" dirty="0" smtClean="0"/>
                        <a:t> </a:t>
                      </a:r>
                      <a:endParaRPr lang="en-CA" sz="1600" noProof="0" dirty="0"/>
                    </a:p>
                  </a:txBody>
                  <a:tcPr marT="45726" marB="45726"/>
                </a:tc>
                <a:tc>
                  <a:txBody>
                    <a:bodyPr/>
                    <a:lstStyle/>
                    <a:p>
                      <a:r>
                        <a:rPr lang="en-CA" sz="1600" noProof="0" dirty="0" smtClean="0"/>
                        <a:t>Economic Benefits of Nature</a:t>
                      </a:r>
                      <a:r>
                        <a:rPr lang="en-CA" sz="1600" baseline="0" noProof="0" dirty="0" smtClean="0"/>
                        <a:t> </a:t>
                      </a:r>
                      <a:endParaRPr lang="en-CA" sz="1600" noProof="0" dirty="0"/>
                    </a:p>
                  </a:txBody>
                  <a:tcPr marT="45726" marB="45726"/>
                </a:tc>
                <a:tc>
                  <a:txBody>
                    <a:bodyPr/>
                    <a:lstStyle/>
                    <a:p>
                      <a:r>
                        <a:rPr lang="en-CA" sz="1600" noProof="0" dirty="0" smtClean="0"/>
                        <a:t>?</a:t>
                      </a:r>
                      <a:endParaRPr lang="en-CA" sz="1600" noProof="0" dirty="0"/>
                    </a:p>
                  </a:txBody>
                  <a:tcPr marT="45726" marB="45726"/>
                </a:tc>
                <a:extLst>
                  <a:ext uri="{0D108BD9-81ED-4DB2-BD59-A6C34878D82A}">
                    <a16:rowId xmlns:a16="http://schemas.microsoft.com/office/drawing/2014/main" val="689222140"/>
                  </a:ext>
                </a:extLst>
              </a:tr>
            </a:tbl>
          </a:graphicData>
        </a:graphic>
      </p:graphicFrame>
      <p:sp>
        <p:nvSpPr>
          <p:cNvPr id="17465" name="Slide Number Placeholder 3"/>
          <p:cNvSpPr>
            <a:spLocks noGrp="1"/>
          </p:cNvSpPr>
          <p:nvPr>
            <p:ph type="sldNum" sz="quarter" idx="11"/>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90A3F9-EFF3-4195-AAC6-54C9D18D792E}" type="slidenum">
              <a:rPr lang="en-US" altLang="en-US" sz="1200" smtClean="0">
                <a:solidFill>
                  <a:srgbClr val="898989"/>
                </a:solidFill>
              </a:rPr>
              <a:pPr>
                <a:spcBef>
                  <a:spcPct val="0"/>
                </a:spcBef>
                <a:buFontTx/>
                <a:buNone/>
              </a:pPr>
              <a:t>8</a:t>
            </a:fld>
            <a:endParaRPr lang="en-US" altLang="en-US" sz="1200" smtClean="0">
              <a:solidFill>
                <a:srgbClr val="898989"/>
              </a:solidFill>
            </a:endParaRPr>
          </a:p>
        </p:txBody>
      </p:sp>
    </p:spTree>
    <p:extLst>
      <p:ext uri="{BB962C8B-B14F-4D97-AF65-F5344CB8AC3E}">
        <p14:creationId xmlns:p14="http://schemas.microsoft.com/office/powerpoint/2010/main" val="3118076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971800"/>
            <a:ext cx="5334000" cy="685800"/>
          </a:xfrm>
          <a:solidFill>
            <a:schemeClr val="accent3">
              <a:lumMod val="40000"/>
              <a:lumOff val="60000"/>
            </a:schemeClr>
          </a:solidFill>
        </p:spPr>
        <p:txBody>
          <a:bodyPr/>
          <a:lstStyle/>
          <a:p>
            <a:pPr marL="0" indent="0" algn="ctr">
              <a:buFont typeface="Arial" panose="020B0604020202020204" pitchFamily="34" charset="0"/>
              <a:buNone/>
              <a:defRPr/>
            </a:pPr>
            <a:r>
              <a:rPr lang="en-US" sz="4000" dirty="0" smtClean="0"/>
              <a:t>ZERO DRAFT</a:t>
            </a:r>
            <a:endParaRPr lang="en-US" sz="4000" dirty="0"/>
          </a:p>
        </p:txBody>
      </p:sp>
      <p:sp>
        <p:nvSpPr>
          <p:cNvPr id="22531"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CF9FF45-7525-41D7-84ED-1FC5C5C22890}" type="slidenum">
              <a:rPr lang="en-US" altLang="en-US" sz="2400" smtClean="0">
                <a:latin typeface="Arial Narrow" panose="020B0606020202030204" pitchFamily="34" charset="0"/>
              </a:rPr>
              <a:pPr>
                <a:spcBef>
                  <a:spcPct val="0"/>
                </a:spcBef>
                <a:buFontTx/>
                <a:buNone/>
              </a:pPr>
              <a:t>9</a:t>
            </a:fld>
            <a:endParaRPr lang="en-US" altLang="en-US" sz="2400" smtClean="0">
              <a:latin typeface="Arial Narrow" panose="020B0606020202030204" pitchFamily="34" charset="0"/>
            </a:endParaRPr>
          </a:p>
        </p:txBody>
      </p:sp>
    </p:spTree>
    <p:extLst>
      <p:ext uri="{BB962C8B-B14F-4D97-AF65-F5344CB8AC3E}">
        <p14:creationId xmlns:p14="http://schemas.microsoft.com/office/powerpoint/2010/main" val="2146847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l"/>
            <a:r>
              <a:rPr lang="fr-CA" altLang="en-US" dirty="0" err="1" smtClean="0"/>
              <a:t>Zero</a:t>
            </a:r>
            <a:r>
              <a:rPr lang="fr-CA" altLang="en-US" dirty="0" smtClean="0"/>
              <a:t> </a:t>
            </a:r>
            <a:r>
              <a:rPr lang="fr-CA" altLang="en-US" dirty="0" err="1" smtClean="0"/>
              <a:t>Draft</a:t>
            </a:r>
            <a:r>
              <a:rPr lang="fr-CA" altLang="en-US" dirty="0" smtClean="0"/>
              <a:t>: </a:t>
            </a:r>
            <a:r>
              <a:rPr lang="fr-CA" altLang="en-US" dirty="0" err="1" smtClean="0"/>
              <a:t>Context</a:t>
            </a:r>
            <a:endParaRPr lang="en-US" altLang="en-US" dirty="0" smtClean="0"/>
          </a:p>
        </p:txBody>
      </p:sp>
      <p:sp>
        <p:nvSpPr>
          <p:cNvPr id="3" name="Content Placeholder 2"/>
          <p:cNvSpPr>
            <a:spLocks noGrp="1"/>
          </p:cNvSpPr>
          <p:nvPr>
            <p:ph idx="1"/>
          </p:nvPr>
        </p:nvSpPr>
        <p:spPr>
          <a:xfrm>
            <a:off x="457200" y="1524000"/>
            <a:ext cx="8534400" cy="4884738"/>
          </a:xfrm>
        </p:spPr>
        <p:txBody>
          <a:bodyPr>
            <a:normAutofit fontScale="70000" lnSpcReduction="20000"/>
          </a:bodyPr>
          <a:lstStyle/>
          <a:p>
            <a:pPr marL="0" indent="0">
              <a:buNone/>
              <a:defRPr/>
            </a:pPr>
            <a:r>
              <a:rPr lang="en-CA" sz="4100" b="1" dirty="0" smtClean="0"/>
              <a:t>Co-Chairs’ Mandate </a:t>
            </a:r>
          </a:p>
          <a:p>
            <a:pPr lvl="1">
              <a:defRPr/>
            </a:pPr>
            <a:r>
              <a:rPr lang="en-CA" dirty="0" smtClean="0"/>
              <a:t>Prepare a Zero Draft Framework based on consultations (regional, </a:t>
            </a:r>
            <a:r>
              <a:rPr lang="en-CA" dirty="0"/>
              <a:t>expert</a:t>
            </a:r>
            <a:r>
              <a:rPr lang="en-CA" dirty="0" smtClean="0"/>
              <a:t> thematic workshops, written submissions), including input from SBSTTA-23 and the 11</a:t>
            </a:r>
            <a:r>
              <a:rPr lang="en-CA" baseline="30000" dirty="0" smtClean="0"/>
              <a:t>th</a:t>
            </a:r>
            <a:r>
              <a:rPr lang="en-CA" dirty="0" smtClean="0"/>
              <a:t> Meeting of the WG8J;</a:t>
            </a:r>
          </a:p>
          <a:p>
            <a:pPr lvl="1">
              <a:defRPr/>
            </a:pPr>
            <a:r>
              <a:rPr lang="en-CA" dirty="0" smtClean="0"/>
              <a:t>Enable successful discussion at OEWG2 and OEWG3 and deliver the Framework (and, as needed, accompanying documents) to CoP15 presidency</a:t>
            </a:r>
          </a:p>
          <a:p>
            <a:pPr marL="0" indent="0">
              <a:buNone/>
              <a:defRPr/>
            </a:pPr>
            <a:endParaRPr lang="en-CA" sz="4100" b="1" dirty="0" smtClean="0"/>
          </a:p>
          <a:p>
            <a:pPr marL="0" indent="0">
              <a:buNone/>
              <a:defRPr/>
            </a:pPr>
            <a:r>
              <a:rPr lang="en-CA" sz="4100" b="1" dirty="0" smtClean="0"/>
              <a:t>Zero </a:t>
            </a:r>
            <a:r>
              <a:rPr lang="en-CA" sz="4100" b="1" dirty="0"/>
              <a:t>Draft is…</a:t>
            </a:r>
          </a:p>
          <a:p>
            <a:pPr lvl="1">
              <a:defRPr/>
            </a:pPr>
            <a:r>
              <a:rPr lang="en-CA" dirty="0" smtClean="0"/>
              <a:t>Based on the provisional structure that was presented on 24</a:t>
            </a:r>
            <a:r>
              <a:rPr lang="en-CA" baseline="30000" dirty="0" smtClean="0"/>
              <a:t>th</a:t>
            </a:r>
            <a:r>
              <a:rPr lang="en-CA" dirty="0" smtClean="0"/>
              <a:t> November 2019 Informal Briefing during SBSTTA-23 in Montreal.</a:t>
            </a:r>
          </a:p>
          <a:p>
            <a:pPr lvl="2">
              <a:defRPr/>
            </a:pPr>
            <a:r>
              <a:rPr lang="en-CA" dirty="0" smtClean="0"/>
              <a:t>The provisional structure has be updated taking into account outcomes from this Informal </a:t>
            </a:r>
            <a:r>
              <a:rPr lang="en-CA" dirty="0"/>
              <a:t>B</a:t>
            </a:r>
            <a:r>
              <a:rPr lang="en-CA" dirty="0" smtClean="0"/>
              <a:t>riefing</a:t>
            </a:r>
          </a:p>
          <a:p>
            <a:pPr lvl="1">
              <a:defRPr/>
            </a:pPr>
            <a:r>
              <a:rPr lang="en-CA" dirty="0" smtClean="0"/>
              <a:t>As concise as possible … yet comprehensive</a:t>
            </a:r>
          </a:p>
          <a:p>
            <a:pPr lvl="1">
              <a:defRPr/>
            </a:pPr>
            <a:r>
              <a:rPr lang="en-CA" dirty="0" smtClean="0"/>
              <a:t>Realistic </a:t>
            </a:r>
          </a:p>
          <a:p>
            <a:pPr lvl="1">
              <a:defRPr/>
            </a:pPr>
            <a:r>
              <a:rPr lang="en-CA" dirty="0" smtClean="0"/>
              <a:t>Enable addressing the relevant issues identified by IPBES and GBO</a:t>
            </a:r>
          </a:p>
        </p:txBody>
      </p:sp>
      <p:sp>
        <p:nvSpPr>
          <p:cNvPr id="2355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CF814E3-D43E-44D5-AE3D-38F8EDB500E8}" type="slidenum">
              <a:rPr lang="en-US" altLang="en-US" sz="2400" smtClean="0">
                <a:latin typeface="Arial Narrow" panose="020B0606020202030204" pitchFamily="34" charset="0"/>
              </a:rPr>
              <a:pPr>
                <a:spcBef>
                  <a:spcPct val="0"/>
                </a:spcBef>
                <a:buFontTx/>
                <a:buNone/>
              </a:pPr>
              <a:t>10</a:t>
            </a:fld>
            <a:endParaRPr lang="en-US" altLang="en-US" sz="2400" smtClean="0">
              <a:latin typeface="Arial Narrow" panose="020B0606020202030204" pitchFamily="34" charset="0"/>
            </a:endParaRPr>
          </a:p>
        </p:txBody>
      </p:sp>
    </p:spTree>
    <p:extLst>
      <p:ext uri="{BB962C8B-B14F-4D97-AF65-F5344CB8AC3E}">
        <p14:creationId xmlns:p14="http://schemas.microsoft.com/office/powerpoint/2010/main" val="1452659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E1CA53A3-A158-AF48-906D-A6A4D9142011}"/>
              </a:ext>
            </a:extLst>
          </p:cNvPr>
          <p:cNvSpPr>
            <a:spLocks noGrp="1"/>
          </p:cNvSpPr>
          <p:nvPr>
            <p:ph type="title"/>
          </p:nvPr>
        </p:nvSpPr>
        <p:spPr>
          <a:xfrm>
            <a:off x="304800" y="361950"/>
            <a:ext cx="8610600" cy="479425"/>
          </a:xfrm>
        </p:spPr>
        <p:txBody>
          <a:bodyPr/>
          <a:lstStyle/>
          <a:p>
            <a:pPr algn="l"/>
            <a:r>
              <a:rPr lang="en-US" altLang="en-US" sz="3600">
                <a:latin typeface="Arial Narrow" panose="020B0604020202020204" pitchFamily="34" charset="0"/>
              </a:rPr>
              <a:t>P2020 Overarching Framework: Theory of Change</a:t>
            </a:r>
          </a:p>
        </p:txBody>
      </p:sp>
      <p:sp>
        <p:nvSpPr>
          <p:cNvPr id="11267" name="Slide Number Placeholder 3">
            <a:extLst>
              <a:ext uri="{FF2B5EF4-FFF2-40B4-BE49-F238E27FC236}">
                <a16:creationId xmlns:a16="http://schemas.microsoft.com/office/drawing/2014/main" id="{ACF34B72-F931-734D-85A9-3C665D6D560E}"/>
              </a:ext>
            </a:extLst>
          </p:cNvPr>
          <p:cNvSpPr>
            <a:spLocks noGrp="1"/>
          </p:cNvSpPr>
          <p:nvPr>
            <p:ph type="sldNum" sz="quarter" idx="11"/>
          </p:nvPr>
        </p:nvSpPr>
        <p:spPr bwMode="auto">
          <a:xfrm>
            <a:off x="8216900" y="6400800"/>
            <a:ext cx="698500" cy="330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814E3BF-0D2A-4141-A976-B4D40356ADB1}" type="slidenum">
              <a:rPr lang="en-US" altLang="en-US" sz="2400" smtClean="0">
                <a:latin typeface="Arial Narrow" panose="020B0604020202020204" pitchFamily="34" charset="0"/>
              </a:rPr>
              <a:pPr>
                <a:spcBef>
                  <a:spcPct val="0"/>
                </a:spcBef>
                <a:buFontTx/>
                <a:buNone/>
              </a:pPr>
              <a:t>11</a:t>
            </a:fld>
            <a:endParaRPr lang="en-US" altLang="en-US" sz="2400">
              <a:latin typeface="Arial Narrow" panose="020B0604020202020204" pitchFamily="34" charset="0"/>
            </a:endParaRPr>
          </a:p>
        </p:txBody>
      </p:sp>
      <p:sp>
        <p:nvSpPr>
          <p:cNvPr id="5" name="Oval 4">
            <a:extLst>
              <a:ext uri="{FF2B5EF4-FFF2-40B4-BE49-F238E27FC236}">
                <a16:creationId xmlns:a16="http://schemas.microsoft.com/office/drawing/2014/main" id="{E40A37B8-747E-FC48-B807-2362DC9CEF41}"/>
              </a:ext>
            </a:extLst>
          </p:cNvPr>
          <p:cNvSpPr/>
          <p:nvPr/>
        </p:nvSpPr>
        <p:spPr>
          <a:xfrm>
            <a:off x="6592888" y="2095500"/>
            <a:ext cx="922337" cy="3225800"/>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ounded Rectangle 6">
            <a:extLst>
              <a:ext uri="{FF2B5EF4-FFF2-40B4-BE49-F238E27FC236}">
                <a16:creationId xmlns:a16="http://schemas.microsoft.com/office/drawing/2014/main" id="{A334AF43-7972-9244-8AE9-E0B301B419FE}"/>
              </a:ext>
            </a:extLst>
          </p:cNvPr>
          <p:cNvSpPr/>
          <p:nvPr/>
        </p:nvSpPr>
        <p:spPr>
          <a:xfrm flipH="1">
            <a:off x="1657350" y="1446213"/>
            <a:ext cx="3309938" cy="4440237"/>
          </a:xfrm>
          <a:prstGeom prst="roundRect">
            <a:avLst>
              <a:gd name="adj" fmla="val 2572"/>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500" b="1" dirty="0">
                <a:solidFill>
                  <a:schemeClr val="tx1"/>
                </a:solidFill>
                <a:latin typeface="Source Sans Pro" panose="020B0503030403020204" pitchFamily="34" charset="0"/>
                <a:ea typeface="Source Sans Pro" panose="020B0503030403020204" pitchFamily="34" charset="0"/>
              </a:rPr>
              <a:t>2030 Mission</a:t>
            </a:r>
          </a:p>
        </p:txBody>
      </p:sp>
      <p:sp>
        <p:nvSpPr>
          <p:cNvPr id="8" name="Rounded Rectangle 7">
            <a:extLst>
              <a:ext uri="{FF2B5EF4-FFF2-40B4-BE49-F238E27FC236}">
                <a16:creationId xmlns:a16="http://schemas.microsoft.com/office/drawing/2014/main" id="{C1EFE6AC-A229-AF4F-A9AF-33FC1F9D75FA}"/>
              </a:ext>
            </a:extLst>
          </p:cNvPr>
          <p:cNvSpPr/>
          <p:nvPr/>
        </p:nvSpPr>
        <p:spPr>
          <a:xfrm>
            <a:off x="2247900" y="2154238"/>
            <a:ext cx="1055688" cy="3217862"/>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400" b="1" dirty="0">
                <a:solidFill>
                  <a:schemeClr val="tx1"/>
                </a:solidFill>
                <a:latin typeface="Source Sans Pro" panose="020B0503030403020204" pitchFamily="34" charset="0"/>
                <a:ea typeface="Source Sans Pro" panose="020B0503030403020204" pitchFamily="34" charset="0"/>
              </a:rPr>
              <a:t>Tools &amp; Solutions</a:t>
            </a:r>
            <a:endParaRPr lang="en-US" sz="1400" dirty="0">
              <a:solidFill>
                <a:schemeClr val="tx1"/>
              </a:solidFill>
              <a:latin typeface="Source Sans Pro" panose="020B0503030403020204" pitchFamily="34" charset="0"/>
              <a:ea typeface="Source Sans Pro" panose="020B0503030403020204" pitchFamily="34" charset="0"/>
            </a:endParaRPr>
          </a:p>
        </p:txBody>
      </p:sp>
      <p:sp>
        <p:nvSpPr>
          <p:cNvPr id="12" name="Rounded Rectangle 11">
            <a:extLst>
              <a:ext uri="{FF2B5EF4-FFF2-40B4-BE49-F238E27FC236}">
                <a16:creationId xmlns:a16="http://schemas.microsoft.com/office/drawing/2014/main" id="{3EE89216-453B-A24B-8D54-DF47AAD7448F}"/>
              </a:ext>
            </a:extLst>
          </p:cNvPr>
          <p:cNvSpPr/>
          <p:nvPr/>
        </p:nvSpPr>
        <p:spPr>
          <a:xfrm>
            <a:off x="1806575" y="5473700"/>
            <a:ext cx="3013075" cy="241300"/>
          </a:xfrm>
          <a:prstGeom prst="round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chemeClr val="tx1"/>
                </a:solidFill>
                <a:latin typeface="Source Sans Pro" panose="020B0503030403020204" pitchFamily="34" charset="0"/>
                <a:ea typeface="Source Sans Pro" panose="020B0503030403020204" pitchFamily="34" charset="0"/>
              </a:rPr>
              <a:t>Responsibility &amp; Transparency</a:t>
            </a:r>
          </a:p>
        </p:txBody>
      </p:sp>
      <p:sp>
        <p:nvSpPr>
          <p:cNvPr id="14" name="Rounded Rectangle 13">
            <a:extLst>
              <a:ext uri="{FF2B5EF4-FFF2-40B4-BE49-F238E27FC236}">
                <a16:creationId xmlns:a16="http://schemas.microsoft.com/office/drawing/2014/main" id="{2FF5D1C2-8402-0747-BD14-A878AB64C163}"/>
              </a:ext>
            </a:extLst>
          </p:cNvPr>
          <p:cNvSpPr/>
          <p:nvPr/>
        </p:nvSpPr>
        <p:spPr>
          <a:xfrm>
            <a:off x="7121525" y="2708275"/>
            <a:ext cx="1730375" cy="1924050"/>
          </a:xfrm>
          <a:prstGeom prst="roundRect">
            <a:avLst>
              <a:gd name="adj" fmla="val 2810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latin typeface="Source Sans Pro" panose="020B0503030403020204" pitchFamily="34" charset="0"/>
                <a:ea typeface="Source Sans Pro" panose="020B0503030403020204" pitchFamily="34" charset="0"/>
              </a:rPr>
              <a:t>2050 Vision</a:t>
            </a:r>
          </a:p>
          <a:p>
            <a:pPr algn="ctr">
              <a:defRPr/>
            </a:pPr>
            <a:endParaRPr lang="fr-CA" b="1" dirty="0">
              <a:solidFill>
                <a:schemeClr val="bg1"/>
              </a:solidFill>
              <a:latin typeface="Source Sans Pro" panose="020B0503030403020204" pitchFamily="34" charset="0"/>
              <a:ea typeface="Source Sans Pro" panose="020B0503030403020204" pitchFamily="34" charset="0"/>
            </a:endParaRPr>
          </a:p>
          <a:p>
            <a:pPr algn="ctr">
              <a:defRPr/>
            </a:pPr>
            <a:r>
              <a:rPr lang="fr-CA" b="1" dirty="0">
                <a:solidFill>
                  <a:schemeClr val="bg1"/>
                </a:solidFill>
                <a:latin typeface="Source Sans Pro" panose="020B0503030403020204" pitchFamily="34" charset="0"/>
                <a:ea typeface="Source Sans Pro" panose="020B0503030403020204" pitchFamily="34" charset="0"/>
              </a:rPr>
              <a:t>Living in </a:t>
            </a:r>
            <a:r>
              <a:rPr lang="fr-CA" b="1" dirty="0" err="1">
                <a:solidFill>
                  <a:schemeClr val="bg1"/>
                </a:solidFill>
                <a:latin typeface="Source Sans Pro" panose="020B0503030403020204" pitchFamily="34" charset="0"/>
                <a:ea typeface="Source Sans Pro" panose="020B0503030403020204" pitchFamily="34" charset="0"/>
              </a:rPr>
              <a:t>Harmony</a:t>
            </a:r>
            <a:r>
              <a:rPr lang="fr-CA" b="1" dirty="0">
                <a:solidFill>
                  <a:schemeClr val="bg1"/>
                </a:solidFill>
                <a:latin typeface="Source Sans Pro" panose="020B0503030403020204" pitchFamily="34" charset="0"/>
                <a:ea typeface="Source Sans Pro" panose="020B0503030403020204" pitchFamily="34" charset="0"/>
              </a:rPr>
              <a:t> </a:t>
            </a:r>
            <a:r>
              <a:rPr lang="fr-CA" b="1" dirty="0" err="1">
                <a:solidFill>
                  <a:schemeClr val="bg1"/>
                </a:solidFill>
                <a:latin typeface="Source Sans Pro" panose="020B0503030403020204" pitchFamily="34" charset="0"/>
                <a:ea typeface="Source Sans Pro" panose="020B0503030403020204" pitchFamily="34" charset="0"/>
              </a:rPr>
              <a:t>with</a:t>
            </a:r>
            <a:r>
              <a:rPr lang="fr-CA" b="1" dirty="0">
                <a:solidFill>
                  <a:schemeClr val="bg1"/>
                </a:solidFill>
                <a:latin typeface="Source Sans Pro" panose="020B0503030403020204" pitchFamily="34" charset="0"/>
                <a:ea typeface="Source Sans Pro" panose="020B0503030403020204" pitchFamily="34" charset="0"/>
              </a:rPr>
              <a:t> Nature</a:t>
            </a:r>
            <a:endParaRPr lang="en-US" b="1" dirty="0">
              <a:solidFill>
                <a:schemeClr val="bg1"/>
              </a:solidFill>
              <a:latin typeface="Source Sans Pro" panose="020B0503030403020204" pitchFamily="34" charset="0"/>
              <a:ea typeface="Source Sans Pro" panose="020B0503030403020204" pitchFamily="34" charset="0"/>
            </a:endParaRPr>
          </a:p>
        </p:txBody>
      </p:sp>
      <p:sp>
        <p:nvSpPr>
          <p:cNvPr id="11274" name="Freeform 47">
            <a:extLst>
              <a:ext uri="{FF2B5EF4-FFF2-40B4-BE49-F238E27FC236}">
                <a16:creationId xmlns:a16="http://schemas.microsoft.com/office/drawing/2014/main" id="{5406D666-DC73-8543-93A1-DB45511E592A}"/>
              </a:ext>
            </a:extLst>
          </p:cNvPr>
          <p:cNvSpPr>
            <a:spLocks noEditPoints="1"/>
          </p:cNvSpPr>
          <p:nvPr/>
        </p:nvSpPr>
        <p:spPr bwMode="auto">
          <a:xfrm>
            <a:off x="2417763" y="3529013"/>
            <a:ext cx="706437" cy="673100"/>
          </a:xfrm>
          <a:custGeom>
            <a:avLst/>
            <a:gdLst>
              <a:gd name="T0" fmla="*/ 2147483646 w 212"/>
              <a:gd name="T1" fmla="*/ 2147483646 h 212"/>
              <a:gd name="T2" fmla="*/ 2147483646 w 212"/>
              <a:gd name="T3" fmla="*/ 2147483646 h 212"/>
              <a:gd name="T4" fmla="*/ 2147483646 w 212"/>
              <a:gd name="T5" fmla="*/ 2147483646 h 212"/>
              <a:gd name="T6" fmla="*/ 2147483646 w 212"/>
              <a:gd name="T7" fmla="*/ 2147483646 h 212"/>
              <a:gd name="T8" fmla="*/ 2147483646 w 212"/>
              <a:gd name="T9" fmla="*/ 0 h 212"/>
              <a:gd name="T10" fmla="*/ 2147483646 w 212"/>
              <a:gd name="T11" fmla="*/ 2147483646 h 212"/>
              <a:gd name="T12" fmla="*/ 2147483646 w 212"/>
              <a:gd name="T13" fmla="*/ 2147483646 h 212"/>
              <a:gd name="T14" fmla="*/ 2147483646 w 212"/>
              <a:gd name="T15" fmla="*/ 2147483646 h 212"/>
              <a:gd name="T16" fmla="*/ 2147483646 w 212"/>
              <a:gd name="T17" fmla="*/ 2147483646 h 212"/>
              <a:gd name="T18" fmla="*/ 2147483646 w 212"/>
              <a:gd name="T19" fmla="*/ 2147483646 h 212"/>
              <a:gd name="T20" fmla="*/ 2147483646 w 212"/>
              <a:gd name="T21" fmla="*/ 2147483646 h 212"/>
              <a:gd name="T22" fmla="*/ 2147483646 w 212"/>
              <a:gd name="T23" fmla="*/ 2147483646 h 212"/>
              <a:gd name="T24" fmla="*/ 2147483646 w 212"/>
              <a:gd name="T25" fmla="*/ 2147483646 h 212"/>
              <a:gd name="T26" fmla="*/ 2147483646 w 212"/>
              <a:gd name="T27" fmla="*/ 2147483646 h 212"/>
              <a:gd name="T28" fmla="*/ 2147483646 w 212"/>
              <a:gd name="T29" fmla="*/ 2147483646 h 212"/>
              <a:gd name="T30" fmla="*/ 2147483646 w 212"/>
              <a:gd name="T31" fmla="*/ 2147483646 h 212"/>
              <a:gd name="T32" fmla="*/ 2147483646 w 212"/>
              <a:gd name="T33" fmla="*/ 2147483646 h 212"/>
              <a:gd name="T34" fmla="*/ 2147483646 w 212"/>
              <a:gd name="T35" fmla="*/ 2147483646 h 212"/>
              <a:gd name="T36" fmla="*/ 2147483646 w 212"/>
              <a:gd name="T37" fmla="*/ 2147483646 h 212"/>
              <a:gd name="T38" fmla="*/ 0 w 212"/>
              <a:gd name="T39" fmla="*/ 2147483646 h 212"/>
              <a:gd name="T40" fmla="*/ 2147483646 w 212"/>
              <a:gd name="T41" fmla="*/ 2147483646 h 212"/>
              <a:gd name="T42" fmla="*/ 2147483646 w 212"/>
              <a:gd name="T43" fmla="*/ 2147483646 h 212"/>
              <a:gd name="T44" fmla="*/ 2147483646 w 212"/>
              <a:gd name="T45" fmla="*/ 2147483646 h 212"/>
              <a:gd name="T46" fmla="*/ 2147483646 w 212"/>
              <a:gd name="T47" fmla="*/ 2147483646 h 212"/>
              <a:gd name="T48" fmla="*/ 2147483646 w 212"/>
              <a:gd name="T49" fmla="*/ 2147483646 h 212"/>
              <a:gd name="T50" fmla="*/ 2147483646 w 212"/>
              <a:gd name="T51" fmla="*/ 2147483646 h 212"/>
              <a:gd name="T52" fmla="*/ 2147483646 w 212"/>
              <a:gd name="T53" fmla="*/ 2147483646 h 212"/>
              <a:gd name="T54" fmla="*/ 2147483646 w 212"/>
              <a:gd name="T55" fmla="*/ 2147483646 h 212"/>
              <a:gd name="T56" fmla="*/ 2147483646 w 212"/>
              <a:gd name="T57" fmla="*/ 2147483646 h 212"/>
              <a:gd name="T58" fmla="*/ 2147483646 w 212"/>
              <a:gd name="T59" fmla="*/ 2147483646 h 212"/>
              <a:gd name="T60" fmla="*/ 2147483646 w 212"/>
              <a:gd name="T61" fmla="*/ 2147483646 h 212"/>
              <a:gd name="T62" fmla="*/ 2147483646 w 212"/>
              <a:gd name="T63" fmla="*/ 2147483646 h 212"/>
              <a:gd name="T64" fmla="*/ 2147483646 w 212"/>
              <a:gd name="T65" fmla="*/ 2147483646 h 212"/>
              <a:gd name="T66" fmla="*/ 2147483646 w 212"/>
              <a:gd name="T67" fmla="*/ 2147483646 h 212"/>
              <a:gd name="T68" fmla="*/ 2147483646 w 212"/>
              <a:gd name="T69" fmla="*/ 2147483646 h 212"/>
              <a:gd name="T70" fmla="*/ 2147483646 w 212"/>
              <a:gd name="T71" fmla="*/ 2147483646 h 212"/>
              <a:gd name="T72" fmla="*/ 2147483646 w 212"/>
              <a:gd name="T73" fmla="*/ 2147483646 h 212"/>
              <a:gd name="T74" fmla="*/ 2147483646 w 212"/>
              <a:gd name="T75" fmla="*/ 2147483646 h 212"/>
              <a:gd name="T76" fmla="*/ 2147483646 w 212"/>
              <a:gd name="T77" fmla="*/ 2147483646 h 212"/>
              <a:gd name="T78" fmla="*/ 2147483646 w 212"/>
              <a:gd name="T79" fmla="*/ 2147483646 h 212"/>
              <a:gd name="T80" fmla="*/ 2147483646 w 212"/>
              <a:gd name="T81" fmla="*/ 2147483646 h 212"/>
              <a:gd name="T82" fmla="*/ 2147483646 w 212"/>
              <a:gd name="T83" fmla="*/ 2147483646 h 212"/>
              <a:gd name="T84" fmla="*/ 2147483646 w 212"/>
              <a:gd name="T85" fmla="*/ 2147483646 h 212"/>
              <a:gd name="T86" fmla="*/ 2147483646 w 212"/>
              <a:gd name="T87" fmla="*/ 2147483646 h 212"/>
              <a:gd name="T88" fmla="*/ 2147483646 w 212"/>
              <a:gd name="T89" fmla="*/ 2147483646 h 212"/>
              <a:gd name="T90" fmla="*/ 2147483646 w 212"/>
              <a:gd name="T91" fmla="*/ 2147483646 h 2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2"/>
              <a:gd name="T139" fmla="*/ 0 h 212"/>
              <a:gd name="T140" fmla="*/ 212 w 212"/>
              <a:gd name="T141" fmla="*/ 212 h 2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2" h="212">
                <a:moveTo>
                  <a:pt x="19" y="74"/>
                </a:moveTo>
                <a:cubicBezTo>
                  <a:pt x="19" y="72"/>
                  <a:pt x="19" y="72"/>
                  <a:pt x="19" y="72"/>
                </a:cubicBezTo>
                <a:cubicBezTo>
                  <a:pt x="19" y="67"/>
                  <a:pt x="20" y="62"/>
                  <a:pt x="21" y="58"/>
                </a:cubicBezTo>
                <a:cubicBezTo>
                  <a:pt x="4" y="45"/>
                  <a:pt x="4" y="45"/>
                  <a:pt x="4" y="45"/>
                </a:cubicBezTo>
                <a:cubicBezTo>
                  <a:pt x="6" y="39"/>
                  <a:pt x="9" y="34"/>
                  <a:pt x="14" y="28"/>
                </a:cubicBezTo>
                <a:cubicBezTo>
                  <a:pt x="33" y="36"/>
                  <a:pt x="33" y="36"/>
                  <a:pt x="33" y="36"/>
                </a:cubicBezTo>
                <a:cubicBezTo>
                  <a:pt x="36" y="32"/>
                  <a:pt x="41" y="29"/>
                  <a:pt x="46" y="26"/>
                </a:cubicBezTo>
                <a:cubicBezTo>
                  <a:pt x="43" y="5"/>
                  <a:pt x="43" y="5"/>
                  <a:pt x="43" y="5"/>
                </a:cubicBezTo>
                <a:cubicBezTo>
                  <a:pt x="46" y="4"/>
                  <a:pt x="50" y="3"/>
                  <a:pt x="53" y="2"/>
                </a:cubicBezTo>
                <a:cubicBezTo>
                  <a:pt x="56" y="1"/>
                  <a:pt x="59" y="0"/>
                  <a:pt x="62" y="0"/>
                </a:cubicBezTo>
                <a:cubicBezTo>
                  <a:pt x="70" y="19"/>
                  <a:pt x="70" y="19"/>
                  <a:pt x="70" y="19"/>
                </a:cubicBezTo>
                <a:cubicBezTo>
                  <a:pt x="72" y="19"/>
                  <a:pt x="72" y="19"/>
                  <a:pt x="72" y="19"/>
                </a:cubicBezTo>
                <a:cubicBezTo>
                  <a:pt x="77" y="19"/>
                  <a:pt x="82" y="19"/>
                  <a:pt x="86" y="21"/>
                </a:cubicBezTo>
                <a:cubicBezTo>
                  <a:pt x="99" y="4"/>
                  <a:pt x="99" y="4"/>
                  <a:pt x="99" y="4"/>
                </a:cubicBezTo>
                <a:cubicBezTo>
                  <a:pt x="105" y="6"/>
                  <a:pt x="111" y="9"/>
                  <a:pt x="116" y="13"/>
                </a:cubicBezTo>
                <a:cubicBezTo>
                  <a:pt x="108" y="33"/>
                  <a:pt x="108" y="33"/>
                  <a:pt x="108" y="33"/>
                </a:cubicBezTo>
                <a:cubicBezTo>
                  <a:pt x="112" y="37"/>
                  <a:pt x="116" y="41"/>
                  <a:pt x="118" y="46"/>
                </a:cubicBezTo>
                <a:cubicBezTo>
                  <a:pt x="139" y="43"/>
                  <a:pt x="139" y="43"/>
                  <a:pt x="139" y="43"/>
                </a:cubicBezTo>
                <a:cubicBezTo>
                  <a:pt x="141" y="46"/>
                  <a:pt x="142" y="49"/>
                  <a:pt x="143" y="52"/>
                </a:cubicBezTo>
                <a:cubicBezTo>
                  <a:pt x="143" y="55"/>
                  <a:pt x="144" y="59"/>
                  <a:pt x="145" y="62"/>
                </a:cubicBezTo>
                <a:cubicBezTo>
                  <a:pt x="125" y="70"/>
                  <a:pt x="125" y="70"/>
                  <a:pt x="125" y="70"/>
                </a:cubicBezTo>
                <a:cubicBezTo>
                  <a:pt x="125" y="72"/>
                  <a:pt x="125" y="72"/>
                  <a:pt x="125" y="72"/>
                </a:cubicBezTo>
                <a:cubicBezTo>
                  <a:pt x="125" y="77"/>
                  <a:pt x="125" y="82"/>
                  <a:pt x="124" y="86"/>
                </a:cubicBezTo>
                <a:cubicBezTo>
                  <a:pt x="140" y="99"/>
                  <a:pt x="140" y="99"/>
                  <a:pt x="140" y="99"/>
                </a:cubicBezTo>
                <a:cubicBezTo>
                  <a:pt x="138" y="105"/>
                  <a:pt x="135" y="111"/>
                  <a:pt x="131" y="116"/>
                </a:cubicBezTo>
                <a:cubicBezTo>
                  <a:pt x="111" y="108"/>
                  <a:pt x="111" y="108"/>
                  <a:pt x="111" y="108"/>
                </a:cubicBezTo>
                <a:cubicBezTo>
                  <a:pt x="107" y="112"/>
                  <a:pt x="103" y="115"/>
                  <a:pt x="99" y="118"/>
                </a:cubicBezTo>
                <a:cubicBezTo>
                  <a:pt x="101" y="139"/>
                  <a:pt x="101" y="139"/>
                  <a:pt x="101" y="139"/>
                </a:cubicBezTo>
                <a:cubicBezTo>
                  <a:pt x="98" y="140"/>
                  <a:pt x="95" y="142"/>
                  <a:pt x="92" y="142"/>
                </a:cubicBezTo>
                <a:cubicBezTo>
                  <a:pt x="89" y="143"/>
                  <a:pt x="86" y="144"/>
                  <a:pt x="83" y="144"/>
                </a:cubicBezTo>
                <a:cubicBezTo>
                  <a:pt x="74" y="125"/>
                  <a:pt x="74" y="125"/>
                  <a:pt x="74" y="125"/>
                </a:cubicBezTo>
                <a:cubicBezTo>
                  <a:pt x="72" y="125"/>
                  <a:pt x="72" y="125"/>
                  <a:pt x="72" y="125"/>
                </a:cubicBezTo>
                <a:cubicBezTo>
                  <a:pt x="67" y="125"/>
                  <a:pt x="63" y="125"/>
                  <a:pt x="58" y="123"/>
                </a:cubicBezTo>
                <a:cubicBezTo>
                  <a:pt x="45" y="140"/>
                  <a:pt x="45" y="140"/>
                  <a:pt x="45" y="140"/>
                </a:cubicBezTo>
                <a:cubicBezTo>
                  <a:pt x="40" y="138"/>
                  <a:pt x="34" y="135"/>
                  <a:pt x="28" y="131"/>
                </a:cubicBezTo>
                <a:cubicBezTo>
                  <a:pt x="36" y="111"/>
                  <a:pt x="36" y="111"/>
                  <a:pt x="36" y="111"/>
                </a:cubicBezTo>
                <a:cubicBezTo>
                  <a:pt x="32" y="108"/>
                  <a:pt x="29" y="104"/>
                  <a:pt x="26" y="99"/>
                </a:cubicBezTo>
                <a:cubicBezTo>
                  <a:pt x="5" y="101"/>
                  <a:pt x="5" y="101"/>
                  <a:pt x="5" y="101"/>
                </a:cubicBezTo>
                <a:cubicBezTo>
                  <a:pt x="4" y="98"/>
                  <a:pt x="3" y="95"/>
                  <a:pt x="2" y="92"/>
                </a:cubicBezTo>
                <a:cubicBezTo>
                  <a:pt x="1" y="89"/>
                  <a:pt x="0" y="86"/>
                  <a:pt x="0" y="83"/>
                </a:cubicBezTo>
                <a:lnTo>
                  <a:pt x="19" y="74"/>
                </a:lnTo>
                <a:close/>
                <a:moveTo>
                  <a:pt x="45" y="72"/>
                </a:moveTo>
                <a:cubicBezTo>
                  <a:pt x="45" y="80"/>
                  <a:pt x="48" y="86"/>
                  <a:pt x="53" y="91"/>
                </a:cubicBezTo>
                <a:cubicBezTo>
                  <a:pt x="59" y="96"/>
                  <a:pt x="65" y="99"/>
                  <a:pt x="72" y="99"/>
                </a:cubicBezTo>
                <a:cubicBezTo>
                  <a:pt x="80" y="99"/>
                  <a:pt x="86" y="96"/>
                  <a:pt x="91" y="91"/>
                </a:cubicBezTo>
                <a:cubicBezTo>
                  <a:pt x="96" y="85"/>
                  <a:pt x="99" y="79"/>
                  <a:pt x="99" y="72"/>
                </a:cubicBezTo>
                <a:cubicBezTo>
                  <a:pt x="99" y="70"/>
                  <a:pt x="98" y="68"/>
                  <a:pt x="98" y="65"/>
                </a:cubicBezTo>
                <a:cubicBezTo>
                  <a:pt x="96" y="59"/>
                  <a:pt x="93" y="54"/>
                  <a:pt x="88" y="51"/>
                </a:cubicBezTo>
                <a:cubicBezTo>
                  <a:pt x="83" y="47"/>
                  <a:pt x="78" y="45"/>
                  <a:pt x="72" y="45"/>
                </a:cubicBezTo>
                <a:cubicBezTo>
                  <a:pt x="71" y="45"/>
                  <a:pt x="68" y="46"/>
                  <a:pt x="65" y="47"/>
                </a:cubicBezTo>
                <a:cubicBezTo>
                  <a:pt x="59" y="48"/>
                  <a:pt x="55" y="51"/>
                  <a:pt x="51" y="56"/>
                </a:cubicBezTo>
                <a:cubicBezTo>
                  <a:pt x="47" y="61"/>
                  <a:pt x="45" y="66"/>
                  <a:pt x="45" y="72"/>
                </a:cubicBezTo>
                <a:close/>
                <a:moveTo>
                  <a:pt x="118" y="164"/>
                </a:moveTo>
                <a:cubicBezTo>
                  <a:pt x="118" y="162"/>
                  <a:pt x="117" y="160"/>
                  <a:pt x="117" y="158"/>
                </a:cubicBezTo>
                <a:cubicBezTo>
                  <a:pt x="117" y="157"/>
                  <a:pt x="117" y="155"/>
                  <a:pt x="117" y="154"/>
                </a:cubicBezTo>
                <a:cubicBezTo>
                  <a:pt x="117" y="153"/>
                  <a:pt x="117" y="152"/>
                  <a:pt x="117" y="150"/>
                </a:cubicBezTo>
                <a:cubicBezTo>
                  <a:pt x="117" y="149"/>
                  <a:pt x="118" y="147"/>
                  <a:pt x="118" y="145"/>
                </a:cubicBezTo>
                <a:cubicBezTo>
                  <a:pt x="105" y="134"/>
                  <a:pt x="105" y="134"/>
                  <a:pt x="105" y="134"/>
                </a:cubicBezTo>
                <a:cubicBezTo>
                  <a:pt x="107" y="128"/>
                  <a:pt x="110" y="123"/>
                  <a:pt x="114" y="118"/>
                </a:cubicBezTo>
                <a:cubicBezTo>
                  <a:pt x="130" y="124"/>
                  <a:pt x="130" y="124"/>
                  <a:pt x="130" y="124"/>
                </a:cubicBezTo>
                <a:cubicBezTo>
                  <a:pt x="135" y="119"/>
                  <a:pt x="141" y="116"/>
                  <a:pt x="147" y="115"/>
                </a:cubicBezTo>
                <a:cubicBezTo>
                  <a:pt x="149" y="98"/>
                  <a:pt x="149" y="98"/>
                  <a:pt x="149" y="98"/>
                </a:cubicBezTo>
                <a:cubicBezTo>
                  <a:pt x="152" y="97"/>
                  <a:pt x="155" y="97"/>
                  <a:pt x="159" y="97"/>
                </a:cubicBezTo>
                <a:cubicBezTo>
                  <a:pt x="162" y="97"/>
                  <a:pt x="165" y="97"/>
                  <a:pt x="168" y="98"/>
                </a:cubicBezTo>
                <a:cubicBezTo>
                  <a:pt x="171" y="115"/>
                  <a:pt x="171" y="115"/>
                  <a:pt x="171" y="115"/>
                </a:cubicBezTo>
                <a:cubicBezTo>
                  <a:pt x="177" y="116"/>
                  <a:pt x="182" y="119"/>
                  <a:pt x="187" y="124"/>
                </a:cubicBezTo>
                <a:cubicBezTo>
                  <a:pt x="203" y="118"/>
                  <a:pt x="203" y="118"/>
                  <a:pt x="203" y="118"/>
                </a:cubicBezTo>
                <a:cubicBezTo>
                  <a:pt x="207" y="123"/>
                  <a:pt x="210" y="128"/>
                  <a:pt x="212" y="134"/>
                </a:cubicBezTo>
                <a:cubicBezTo>
                  <a:pt x="199" y="145"/>
                  <a:pt x="199" y="145"/>
                  <a:pt x="199" y="145"/>
                </a:cubicBezTo>
                <a:cubicBezTo>
                  <a:pt x="200" y="148"/>
                  <a:pt x="200" y="151"/>
                  <a:pt x="200" y="154"/>
                </a:cubicBezTo>
                <a:cubicBezTo>
                  <a:pt x="200" y="157"/>
                  <a:pt x="200" y="160"/>
                  <a:pt x="199" y="164"/>
                </a:cubicBezTo>
                <a:cubicBezTo>
                  <a:pt x="212" y="175"/>
                  <a:pt x="212" y="175"/>
                  <a:pt x="212" y="175"/>
                </a:cubicBezTo>
                <a:cubicBezTo>
                  <a:pt x="210" y="180"/>
                  <a:pt x="207" y="186"/>
                  <a:pt x="203" y="191"/>
                </a:cubicBezTo>
                <a:cubicBezTo>
                  <a:pt x="187" y="185"/>
                  <a:pt x="187" y="185"/>
                  <a:pt x="187" y="185"/>
                </a:cubicBezTo>
                <a:cubicBezTo>
                  <a:pt x="182" y="189"/>
                  <a:pt x="177" y="192"/>
                  <a:pt x="171" y="194"/>
                </a:cubicBezTo>
                <a:cubicBezTo>
                  <a:pt x="168" y="211"/>
                  <a:pt x="168" y="211"/>
                  <a:pt x="168" y="211"/>
                </a:cubicBezTo>
                <a:cubicBezTo>
                  <a:pt x="165" y="212"/>
                  <a:pt x="162" y="212"/>
                  <a:pt x="159" y="212"/>
                </a:cubicBezTo>
                <a:cubicBezTo>
                  <a:pt x="155" y="212"/>
                  <a:pt x="152" y="212"/>
                  <a:pt x="149" y="211"/>
                </a:cubicBezTo>
                <a:cubicBezTo>
                  <a:pt x="147" y="194"/>
                  <a:pt x="147" y="194"/>
                  <a:pt x="147" y="194"/>
                </a:cubicBezTo>
                <a:cubicBezTo>
                  <a:pt x="141" y="193"/>
                  <a:pt x="135" y="189"/>
                  <a:pt x="130" y="185"/>
                </a:cubicBezTo>
                <a:cubicBezTo>
                  <a:pt x="114" y="191"/>
                  <a:pt x="114" y="191"/>
                  <a:pt x="114" y="191"/>
                </a:cubicBezTo>
                <a:cubicBezTo>
                  <a:pt x="110" y="186"/>
                  <a:pt x="107" y="180"/>
                  <a:pt x="105" y="175"/>
                </a:cubicBezTo>
                <a:lnTo>
                  <a:pt x="118" y="164"/>
                </a:lnTo>
                <a:close/>
                <a:moveTo>
                  <a:pt x="159" y="175"/>
                </a:moveTo>
                <a:cubicBezTo>
                  <a:pt x="164" y="175"/>
                  <a:pt x="169" y="173"/>
                  <a:pt x="173" y="169"/>
                </a:cubicBezTo>
                <a:cubicBezTo>
                  <a:pt x="177" y="165"/>
                  <a:pt x="179" y="160"/>
                  <a:pt x="179" y="154"/>
                </a:cubicBezTo>
                <a:cubicBezTo>
                  <a:pt x="179" y="149"/>
                  <a:pt x="177" y="144"/>
                  <a:pt x="173" y="140"/>
                </a:cubicBezTo>
                <a:cubicBezTo>
                  <a:pt x="169" y="135"/>
                  <a:pt x="164" y="133"/>
                  <a:pt x="159" y="133"/>
                </a:cubicBezTo>
                <a:cubicBezTo>
                  <a:pt x="153" y="133"/>
                  <a:pt x="148" y="135"/>
                  <a:pt x="144" y="140"/>
                </a:cubicBezTo>
                <a:cubicBezTo>
                  <a:pt x="140" y="144"/>
                  <a:pt x="138" y="149"/>
                  <a:pt x="138" y="154"/>
                </a:cubicBezTo>
                <a:cubicBezTo>
                  <a:pt x="138" y="160"/>
                  <a:pt x="140" y="165"/>
                  <a:pt x="144" y="169"/>
                </a:cubicBezTo>
                <a:cubicBezTo>
                  <a:pt x="148" y="173"/>
                  <a:pt x="153" y="175"/>
                  <a:pt x="159" y="17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45720" tIns="22860" rIns="45720" bIns="22860"/>
          <a:lstStyle/>
          <a:p>
            <a:endParaRPr lang="en-US"/>
          </a:p>
        </p:txBody>
      </p:sp>
      <p:sp>
        <p:nvSpPr>
          <p:cNvPr id="18" name="Rounded Rectangle 17">
            <a:extLst>
              <a:ext uri="{FF2B5EF4-FFF2-40B4-BE49-F238E27FC236}">
                <a16:creationId xmlns:a16="http://schemas.microsoft.com/office/drawing/2014/main" id="{7D78412C-1C08-AC4B-BD21-1BB0B6EEB8C8}"/>
              </a:ext>
            </a:extLst>
          </p:cNvPr>
          <p:cNvSpPr/>
          <p:nvPr/>
        </p:nvSpPr>
        <p:spPr>
          <a:xfrm flipH="1">
            <a:off x="1806575" y="1730375"/>
            <a:ext cx="2967038" cy="307975"/>
          </a:xfrm>
          <a:prstGeom prst="round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chemeClr val="tx1"/>
                </a:solidFill>
                <a:latin typeface="Source Sans Pro" panose="020B0503030403020204" pitchFamily="34" charset="0"/>
                <a:ea typeface="Source Sans Pro" panose="020B0503030403020204" pitchFamily="34" charset="0"/>
              </a:rPr>
              <a:t>Means of Implementation</a:t>
            </a:r>
          </a:p>
        </p:txBody>
      </p:sp>
      <p:sp>
        <p:nvSpPr>
          <p:cNvPr id="23" name="Rounded Rectangle 22">
            <a:extLst>
              <a:ext uri="{FF2B5EF4-FFF2-40B4-BE49-F238E27FC236}">
                <a16:creationId xmlns:a16="http://schemas.microsoft.com/office/drawing/2014/main" id="{188ECA55-16C8-9148-B9BB-2300C643B769}"/>
              </a:ext>
            </a:extLst>
          </p:cNvPr>
          <p:cNvSpPr/>
          <p:nvPr/>
        </p:nvSpPr>
        <p:spPr>
          <a:xfrm>
            <a:off x="3430588" y="2154238"/>
            <a:ext cx="992187" cy="1414462"/>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200" b="1" dirty="0">
                <a:solidFill>
                  <a:schemeClr val="tx1"/>
                </a:solidFill>
                <a:latin typeface="Source Sans Pro" panose="020B0503030403020204" pitchFamily="34" charset="0"/>
                <a:ea typeface="Source Sans Pro" panose="020B0503030403020204" pitchFamily="34" charset="0"/>
              </a:rPr>
              <a:t>R</a:t>
            </a:r>
            <a:r>
              <a:rPr lang="en-US" sz="1400" b="1" dirty="0">
                <a:solidFill>
                  <a:schemeClr val="tx1"/>
                </a:solidFill>
                <a:latin typeface="Source Sans Pro" panose="020B0503030403020204" pitchFamily="34" charset="0"/>
                <a:ea typeface="Source Sans Pro" panose="020B0503030403020204" pitchFamily="34" charset="0"/>
              </a:rPr>
              <a:t>educing Threats</a:t>
            </a:r>
          </a:p>
        </p:txBody>
      </p:sp>
      <p:sp>
        <p:nvSpPr>
          <p:cNvPr id="24" name="Rounded Rectangle 23">
            <a:extLst>
              <a:ext uri="{FF2B5EF4-FFF2-40B4-BE49-F238E27FC236}">
                <a16:creationId xmlns:a16="http://schemas.microsoft.com/office/drawing/2014/main" id="{376BF1B5-780F-A84E-B77A-CCAFD5A13307}"/>
              </a:ext>
            </a:extLst>
          </p:cNvPr>
          <p:cNvSpPr/>
          <p:nvPr/>
        </p:nvSpPr>
        <p:spPr>
          <a:xfrm>
            <a:off x="3460750" y="3727450"/>
            <a:ext cx="962025" cy="1628775"/>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200" b="1" dirty="0">
                <a:solidFill>
                  <a:schemeClr val="tx1"/>
                </a:solidFill>
                <a:latin typeface="Source Sans Pro" panose="020B0503030403020204" pitchFamily="34" charset="0"/>
                <a:ea typeface="Source Sans Pro" panose="020B0503030403020204" pitchFamily="34" charset="0"/>
              </a:rPr>
              <a:t>Meeting People Needs</a:t>
            </a:r>
          </a:p>
        </p:txBody>
      </p:sp>
      <p:sp>
        <p:nvSpPr>
          <p:cNvPr id="27" name="Freeform 47">
            <a:extLst>
              <a:ext uri="{FF2B5EF4-FFF2-40B4-BE49-F238E27FC236}">
                <a16:creationId xmlns:a16="http://schemas.microsoft.com/office/drawing/2014/main" id="{45D26B5A-E051-3547-8ED3-EDF67C6A4A94}"/>
              </a:ext>
            </a:extLst>
          </p:cNvPr>
          <p:cNvSpPr>
            <a:spLocks noEditPoints="1"/>
          </p:cNvSpPr>
          <p:nvPr/>
        </p:nvSpPr>
        <p:spPr bwMode="auto">
          <a:xfrm rot="9792246">
            <a:off x="2327275" y="4268788"/>
            <a:ext cx="708025" cy="673100"/>
          </a:xfrm>
          <a:custGeom>
            <a:avLst/>
            <a:gdLst>
              <a:gd name="T0" fmla="*/ 19 w 212"/>
              <a:gd name="T1" fmla="*/ 72 h 212"/>
              <a:gd name="T2" fmla="*/ 4 w 212"/>
              <a:gd name="T3" fmla="*/ 45 h 212"/>
              <a:gd name="T4" fmla="*/ 33 w 212"/>
              <a:gd name="T5" fmla="*/ 36 h 212"/>
              <a:gd name="T6" fmla="*/ 43 w 212"/>
              <a:gd name="T7" fmla="*/ 5 h 212"/>
              <a:gd name="T8" fmla="*/ 62 w 212"/>
              <a:gd name="T9" fmla="*/ 0 h 212"/>
              <a:gd name="T10" fmla="*/ 72 w 212"/>
              <a:gd name="T11" fmla="*/ 19 h 212"/>
              <a:gd name="T12" fmla="*/ 99 w 212"/>
              <a:gd name="T13" fmla="*/ 4 h 212"/>
              <a:gd name="T14" fmla="*/ 108 w 212"/>
              <a:gd name="T15" fmla="*/ 33 h 212"/>
              <a:gd name="T16" fmla="*/ 139 w 212"/>
              <a:gd name="T17" fmla="*/ 43 h 212"/>
              <a:gd name="T18" fmla="*/ 145 w 212"/>
              <a:gd name="T19" fmla="*/ 62 h 212"/>
              <a:gd name="T20" fmla="*/ 125 w 212"/>
              <a:gd name="T21" fmla="*/ 72 h 212"/>
              <a:gd name="T22" fmla="*/ 140 w 212"/>
              <a:gd name="T23" fmla="*/ 99 h 212"/>
              <a:gd name="T24" fmla="*/ 111 w 212"/>
              <a:gd name="T25" fmla="*/ 108 h 212"/>
              <a:gd name="T26" fmla="*/ 101 w 212"/>
              <a:gd name="T27" fmla="*/ 139 h 212"/>
              <a:gd name="T28" fmla="*/ 83 w 212"/>
              <a:gd name="T29" fmla="*/ 144 h 212"/>
              <a:gd name="T30" fmla="*/ 72 w 212"/>
              <a:gd name="T31" fmla="*/ 125 h 212"/>
              <a:gd name="T32" fmla="*/ 45 w 212"/>
              <a:gd name="T33" fmla="*/ 140 h 212"/>
              <a:gd name="T34" fmla="*/ 36 w 212"/>
              <a:gd name="T35" fmla="*/ 111 h 212"/>
              <a:gd name="T36" fmla="*/ 5 w 212"/>
              <a:gd name="T37" fmla="*/ 101 h 212"/>
              <a:gd name="T38" fmla="*/ 0 w 212"/>
              <a:gd name="T39" fmla="*/ 83 h 212"/>
              <a:gd name="T40" fmla="*/ 45 w 212"/>
              <a:gd name="T41" fmla="*/ 72 h 212"/>
              <a:gd name="T42" fmla="*/ 72 w 212"/>
              <a:gd name="T43" fmla="*/ 99 h 212"/>
              <a:gd name="T44" fmla="*/ 99 w 212"/>
              <a:gd name="T45" fmla="*/ 72 h 212"/>
              <a:gd name="T46" fmla="*/ 88 w 212"/>
              <a:gd name="T47" fmla="*/ 51 h 212"/>
              <a:gd name="T48" fmla="*/ 65 w 212"/>
              <a:gd name="T49" fmla="*/ 47 h 212"/>
              <a:gd name="T50" fmla="*/ 45 w 212"/>
              <a:gd name="T51" fmla="*/ 72 h 212"/>
              <a:gd name="T52" fmla="*/ 117 w 212"/>
              <a:gd name="T53" fmla="*/ 158 h 212"/>
              <a:gd name="T54" fmla="*/ 117 w 212"/>
              <a:gd name="T55" fmla="*/ 150 h 212"/>
              <a:gd name="T56" fmla="*/ 105 w 212"/>
              <a:gd name="T57" fmla="*/ 134 h 212"/>
              <a:gd name="T58" fmla="*/ 130 w 212"/>
              <a:gd name="T59" fmla="*/ 124 h 212"/>
              <a:gd name="T60" fmla="*/ 149 w 212"/>
              <a:gd name="T61" fmla="*/ 98 h 212"/>
              <a:gd name="T62" fmla="*/ 168 w 212"/>
              <a:gd name="T63" fmla="*/ 98 h 212"/>
              <a:gd name="T64" fmla="*/ 187 w 212"/>
              <a:gd name="T65" fmla="*/ 124 h 212"/>
              <a:gd name="T66" fmla="*/ 212 w 212"/>
              <a:gd name="T67" fmla="*/ 134 h 212"/>
              <a:gd name="T68" fmla="*/ 200 w 212"/>
              <a:gd name="T69" fmla="*/ 154 h 212"/>
              <a:gd name="T70" fmla="*/ 212 w 212"/>
              <a:gd name="T71" fmla="*/ 175 h 212"/>
              <a:gd name="T72" fmla="*/ 187 w 212"/>
              <a:gd name="T73" fmla="*/ 185 h 212"/>
              <a:gd name="T74" fmla="*/ 168 w 212"/>
              <a:gd name="T75" fmla="*/ 211 h 212"/>
              <a:gd name="T76" fmla="*/ 149 w 212"/>
              <a:gd name="T77" fmla="*/ 211 h 212"/>
              <a:gd name="T78" fmla="*/ 130 w 212"/>
              <a:gd name="T79" fmla="*/ 185 h 212"/>
              <a:gd name="T80" fmla="*/ 105 w 212"/>
              <a:gd name="T81" fmla="*/ 175 h 212"/>
              <a:gd name="T82" fmla="*/ 159 w 212"/>
              <a:gd name="T83" fmla="*/ 175 h 212"/>
              <a:gd name="T84" fmla="*/ 179 w 212"/>
              <a:gd name="T85" fmla="*/ 154 h 212"/>
              <a:gd name="T86" fmla="*/ 159 w 212"/>
              <a:gd name="T87" fmla="*/ 133 h 212"/>
              <a:gd name="T88" fmla="*/ 138 w 212"/>
              <a:gd name="T89" fmla="*/ 154 h 212"/>
              <a:gd name="T90" fmla="*/ 159 w 212"/>
              <a:gd name="T91" fmla="*/ 175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212">
                <a:moveTo>
                  <a:pt x="19" y="74"/>
                </a:moveTo>
                <a:cubicBezTo>
                  <a:pt x="19" y="72"/>
                  <a:pt x="19" y="72"/>
                  <a:pt x="19" y="72"/>
                </a:cubicBezTo>
                <a:cubicBezTo>
                  <a:pt x="19" y="67"/>
                  <a:pt x="20" y="62"/>
                  <a:pt x="21" y="58"/>
                </a:cubicBezTo>
                <a:cubicBezTo>
                  <a:pt x="4" y="45"/>
                  <a:pt x="4" y="45"/>
                  <a:pt x="4" y="45"/>
                </a:cubicBezTo>
                <a:cubicBezTo>
                  <a:pt x="6" y="39"/>
                  <a:pt x="9" y="34"/>
                  <a:pt x="14" y="28"/>
                </a:cubicBezTo>
                <a:cubicBezTo>
                  <a:pt x="33" y="36"/>
                  <a:pt x="33" y="36"/>
                  <a:pt x="33" y="36"/>
                </a:cubicBezTo>
                <a:cubicBezTo>
                  <a:pt x="36" y="32"/>
                  <a:pt x="41" y="29"/>
                  <a:pt x="46" y="26"/>
                </a:cubicBezTo>
                <a:cubicBezTo>
                  <a:pt x="43" y="5"/>
                  <a:pt x="43" y="5"/>
                  <a:pt x="43" y="5"/>
                </a:cubicBezTo>
                <a:cubicBezTo>
                  <a:pt x="46" y="4"/>
                  <a:pt x="50" y="3"/>
                  <a:pt x="53" y="2"/>
                </a:cubicBezTo>
                <a:cubicBezTo>
                  <a:pt x="56" y="1"/>
                  <a:pt x="59" y="0"/>
                  <a:pt x="62" y="0"/>
                </a:cubicBezTo>
                <a:cubicBezTo>
                  <a:pt x="70" y="19"/>
                  <a:pt x="70" y="19"/>
                  <a:pt x="70" y="19"/>
                </a:cubicBezTo>
                <a:cubicBezTo>
                  <a:pt x="72" y="19"/>
                  <a:pt x="72" y="19"/>
                  <a:pt x="72" y="19"/>
                </a:cubicBezTo>
                <a:cubicBezTo>
                  <a:pt x="77" y="19"/>
                  <a:pt x="82" y="19"/>
                  <a:pt x="86" y="21"/>
                </a:cubicBezTo>
                <a:cubicBezTo>
                  <a:pt x="99" y="4"/>
                  <a:pt x="99" y="4"/>
                  <a:pt x="99" y="4"/>
                </a:cubicBezTo>
                <a:cubicBezTo>
                  <a:pt x="105" y="6"/>
                  <a:pt x="111" y="9"/>
                  <a:pt x="116" y="13"/>
                </a:cubicBezTo>
                <a:cubicBezTo>
                  <a:pt x="108" y="33"/>
                  <a:pt x="108" y="33"/>
                  <a:pt x="108" y="33"/>
                </a:cubicBezTo>
                <a:cubicBezTo>
                  <a:pt x="112" y="37"/>
                  <a:pt x="116" y="41"/>
                  <a:pt x="118" y="46"/>
                </a:cubicBezTo>
                <a:cubicBezTo>
                  <a:pt x="139" y="43"/>
                  <a:pt x="139" y="43"/>
                  <a:pt x="139" y="43"/>
                </a:cubicBezTo>
                <a:cubicBezTo>
                  <a:pt x="141" y="46"/>
                  <a:pt x="142" y="49"/>
                  <a:pt x="143" y="52"/>
                </a:cubicBezTo>
                <a:cubicBezTo>
                  <a:pt x="143" y="55"/>
                  <a:pt x="144" y="59"/>
                  <a:pt x="145" y="62"/>
                </a:cubicBezTo>
                <a:cubicBezTo>
                  <a:pt x="125" y="70"/>
                  <a:pt x="125" y="70"/>
                  <a:pt x="125" y="70"/>
                </a:cubicBezTo>
                <a:cubicBezTo>
                  <a:pt x="125" y="72"/>
                  <a:pt x="125" y="72"/>
                  <a:pt x="125" y="72"/>
                </a:cubicBezTo>
                <a:cubicBezTo>
                  <a:pt x="125" y="77"/>
                  <a:pt x="125" y="82"/>
                  <a:pt x="124" y="86"/>
                </a:cubicBezTo>
                <a:cubicBezTo>
                  <a:pt x="140" y="99"/>
                  <a:pt x="140" y="99"/>
                  <a:pt x="140" y="99"/>
                </a:cubicBezTo>
                <a:cubicBezTo>
                  <a:pt x="138" y="105"/>
                  <a:pt x="135" y="111"/>
                  <a:pt x="131" y="116"/>
                </a:cubicBezTo>
                <a:cubicBezTo>
                  <a:pt x="111" y="108"/>
                  <a:pt x="111" y="108"/>
                  <a:pt x="111" y="108"/>
                </a:cubicBezTo>
                <a:cubicBezTo>
                  <a:pt x="107" y="112"/>
                  <a:pt x="103" y="115"/>
                  <a:pt x="99" y="118"/>
                </a:cubicBezTo>
                <a:cubicBezTo>
                  <a:pt x="101" y="139"/>
                  <a:pt x="101" y="139"/>
                  <a:pt x="101" y="139"/>
                </a:cubicBezTo>
                <a:cubicBezTo>
                  <a:pt x="98" y="140"/>
                  <a:pt x="95" y="142"/>
                  <a:pt x="92" y="142"/>
                </a:cubicBezTo>
                <a:cubicBezTo>
                  <a:pt x="89" y="143"/>
                  <a:pt x="86" y="144"/>
                  <a:pt x="83" y="144"/>
                </a:cubicBezTo>
                <a:cubicBezTo>
                  <a:pt x="74" y="125"/>
                  <a:pt x="74" y="125"/>
                  <a:pt x="74" y="125"/>
                </a:cubicBezTo>
                <a:cubicBezTo>
                  <a:pt x="72" y="125"/>
                  <a:pt x="72" y="125"/>
                  <a:pt x="72" y="125"/>
                </a:cubicBezTo>
                <a:cubicBezTo>
                  <a:pt x="67" y="125"/>
                  <a:pt x="63" y="125"/>
                  <a:pt x="58" y="123"/>
                </a:cubicBezTo>
                <a:cubicBezTo>
                  <a:pt x="45" y="140"/>
                  <a:pt x="45" y="140"/>
                  <a:pt x="45" y="140"/>
                </a:cubicBezTo>
                <a:cubicBezTo>
                  <a:pt x="40" y="138"/>
                  <a:pt x="34" y="135"/>
                  <a:pt x="28" y="131"/>
                </a:cubicBezTo>
                <a:cubicBezTo>
                  <a:pt x="36" y="111"/>
                  <a:pt x="36" y="111"/>
                  <a:pt x="36" y="111"/>
                </a:cubicBezTo>
                <a:cubicBezTo>
                  <a:pt x="32" y="108"/>
                  <a:pt x="29" y="104"/>
                  <a:pt x="26" y="99"/>
                </a:cubicBezTo>
                <a:cubicBezTo>
                  <a:pt x="5" y="101"/>
                  <a:pt x="5" y="101"/>
                  <a:pt x="5" y="101"/>
                </a:cubicBezTo>
                <a:cubicBezTo>
                  <a:pt x="4" y="98"/>
                  <a:pt x="3" y="95"/>
                  <a:pt x="2" y="92"/>
                </a:cubicBezTo>
                <a:cubicBezTo>
                  <a:pt x="1" y="89"/>
                  <a:pt x="0" y="86"/>
                  <a:pt x="0" y="83"/>
                </a:cubicBezTo>
                <a:lnTo>
                  <a:pt x="19" y="74"/>
                </a:lnTo>
                <a:close/>
                <a:moveTo>
                  <a:pt x="45" y="72"/>
                </a:moveTo>
                <a:cubicBezTo>
                  <a:pt x="45" y="80"/>
                  <a:pt x="48" y="86"/>
                  <a:pt x="53" y="91"/>
                </a:cubicBezTo>
                <a:cubicBezTo>
                  <a:pt x="59" y="96"/>
                  <a:pt x="65" y="99"/>
                  <a:pt x="72" y="99"/>
                </a:cubicBezTo>
                <a:cubicBezTo>
                  <a:pt x="80" y="99"/>
                  <a:pt x="86" y="96"/>
                  <a:pt x="91" y="91"/>
                </a:cubicBezTo>
                <a:cubicBezTo>
                  <a:pt x="96" y="85"/>
                  <a:pt x="99" y="79"/>
                  <a:pt x="99" y="72"/>
                </a:cubicBezTo>
                <a:cubicBezTo>
                  <a:pt x="99" y="70"/>
                  <a:pt x="98" y="68"/>
                  <a:pt x="98" y="65"/>
                </a:cubicBezTo>
                <a:cubicBezTo>
                  <a:pt x="96" y="59"/>
                  <a:pt x="93" y="54"/>
                  <a:pt x="88" y="51"/>
                </a:cubicBezTo>
                <a:cubicBezTo>
                  <a:pt x="83" y="47"/>
                  <a:pt x="78" y="45"/>
                  <a:pt x="72" y="45"/>
                </a:cubicBezTo>
                <a:cubicBezTo>
                  <a:pt x="71" y="45"/>
                  <a:pt x="68" y="46"/>
                  <a:pt x="65" y="47"/>
                </a:cubicBezTo>
                <a:cubicBezTo>
                  <a:pt x="59" y="48"/>
                  <a:pt x="55" y="51"/>
                  <a:pt x="51" y="56"/>
                </a:cubicBezTo>
                <a:cubicBezTo>
                  <a:pt x="47" y="61"/>
                  <a:pt x="45" y="66"/>
                  <a:pt x="45" y="72"/>
                </a:cubicBezTo>
                <a:close/>
                <a:moveTo>
                  <a:pt x="118" y="164"/>
                </a:moveTo>
                <a:cubicBezTo>
                  <a:pt x="118" y="162"/>
                  <a:pt x="117" y="160"/>
                  <a:pt x="117" y="158"/>
                </a:cubicBezTo>
                <a:cubicBezTo>
                  <a:pt x="117" y="157"/>
                  <a:pt x="117" y="155"/>
                  <a:pt x="117" y="154"/>
                </a:cubicBezTo>
                <a:cubicBezTo>
                  <a:pt x="117" y="153"/>
                  <a:pt x="117" y="152"/>
                  <a:pt x="117" y="150"/>
                </a:cubicBezTo>
                <a:cubicBezTo>
                  <a:pt x="117" y="149"/>
                  <a:pt x="118" y="147"/>
                  <a:pt x="118" y="145"/>
                </a:cubicBezTo>
                <a:cubicBezTo>
                  <a:pt x="105" y="134"/>
                  <a:pt x="105" y="134"/>
                  <a:pt x="105" y="134"/>
                </a:cubicBezTo>
                <a:cubicBezTo>
                  <a:pt x="107" y="128"/>
                  <a:pt x="110" y="123"/>
                  <a:pt x="114" y="118"/>
                </a:cubicBezTo>
                <a:cubicBezTo>
                  <a:pt x="130" y="124"/>
                  <a:pt x="130" y="124"/>
                  <a:pt x="130" y="124"/>
                </a:cubicBezTo>
                <a:cubicBezTo>
                  <a:pt x="135" y="119"/>
                  <a:pt x="141" y="116"/>
                  <a:pt x="147" y="115"/>
                </a:cubicBezTo>
                <a:cubicBezTo>
                  <a:pt x="149" y="98"/>
                  <a:pt x="149" y="98"/>
                  <a:pt x="149" y="98"/>
                </a:cubicBezTo>
                <a:cubicBezTo>
                  <a:pt x="152" y="97"/>
                  <a:pt x="155" y="97"/>
                  <a:pt x="159" y="97"/>
                </a:cubicBezTo>
                <a:cubicBezTo>
                  <a:pt x="162" y="97"/>
                  <a:pt x="165" y="97"/>
                  <a:pt x="168" y="98"/>
                </a:cubicBezTo>
                <a:cubicBezTo>
                  <a:pt x="171" y="115"/>
                  <a:pt x="171" y="115"/>
                  <a:pt x="171" y="115"/>
                </a:cubicBezTo>
                <a:cubicBezTo>
                  <a:pt x="177" y="116"/>
                  <a:pt x="182" y="119"/>
                  <a:pt x="187" y="124"/>
                </a:cubicBezTo>
                <a:cubicBezTo>
                  <a:pt x="203" y="118"/>
                  <a:pt x="203" y="118"/>
                  <a:pt x="203" y="118"/>
                </a:cubicBezTo>
                <a:cubicBezTo>
                  <a:pt x="207" y="123"/>
                  <a:pt x="210" y="128"/>
                  <a:pt x="212" y="134"/>
                </a:cubicBezTo>
                <a:cubicBezTo>
                  <a:pt x="199" y="145"/>
                  <a:pt x="199" y="145"/>
                  <a:pt x="199" y="145"/>
                </a:cubicBezTo>
                <a:cubicBezTo>
                  <a:pt x="200" y="148"/>
                  <a:pt x="200" y="151"/>
                  <a:pt x="200" y="154"/>
                </a:cubicBezTo>
                <a:cubicBezTo>
                  <a:pt x="200" y="157"/>
                  <a:pt x="200" y="160"/>
                  <a:pt x="199" y="164"/>
                </a:cubicBezTo>
                <a:cubicBezTo>
                  <a:pt x="212" y="175"/>
                  <a:pt x="212" y="175"/>
                  <a:pt x="212" y="175"/>
                </a:cubicBezTo>
                <a:cubicBezTo>
                  <a:pt x="210" y="180"/>
                  <a:pt x="207" y="186"/>
                  <a:pt x="203" y="191"/>
                </a:cubicBezTo>
                <a:cubicBezTo>
                  <a:pt x="187" y="185"/>
                  <a:pt x="187" y="185"/>
                  <a:pt x="187" y="185"/>
                </a:cubicBezTo>
                <a:cubicBezTo>
                  <a:pt x="182" y="189"/>
                  <a:pt x="177" y="192"/>
                  <a:pt x="171" y="194"/>
                </a:cubicBezTo>
                <a:cubicBezTo>
                  <a:pt x="168" y="211"/>
                  <a:pt x="168" y="211"/>
                  <a:pt x="168" y="211"/>
                </a:cubicBezTo>
                <a:cubicBezTo>
                  <a:pt x="165" y="212"/>
                  <a:pt x="162" y="212"/>
                  <a:pt x="159" y="212"/>
                </a:cubicBezTo>
                <a:cubicBezTo>
                  <a:pt x="155" y="212"/>
                  <a:pt x="152" y="212"/>
                  <a:pt x="149" y="211"/>
                </a:cubicBezTo>
                <a:cubicBezTo>
                  <a:pt x="147" y="194"/>
                  <a:pt x="147" y="194"/>
                  <a:pt x="147" y="194"/>
                </a:cubicBezTo>
                <a:cubicBezTo>
                  <a:pt x="141" y="193"/>
                  <a:pt x="135" y="189"/>
                  <a:pt x="130" y="185"/>
                </a:cubicBezTo>
                <a:cubicBezTo>
                  <a:pt x="114" y="191"/>
                  <a:pt x="114" y="191"/>
                  <a:pt x="114" y="191"/>
                </a:cubicBezTo>
                <a:cubicBezTo>
                  <a:pt x="110" y="186"/>
                  <a:pt x="107" y="180"/>
                  <a:pt x="105" y="175"/>
                </a:cubicBezTo>
                <a:lnTo>
                  <a:pt x="118" y="164"/>
                </a:lnTo>
                <a:close/>
                <a:moveTo>
                  <a:pt x="159" y="175"/>
                </a:moveTo>
                <a:cubicBezTo>
                  <a:pt x="164" y="175"/>
                  <a:pt x="169" y="173"/>
                  <a:pt x="173" y="169"/>
                </a:cubicBezTo>
                <a:cubicBezTo>
                  <a:pt x="177" y="165"/>
                  <a:pt x="179" y="160"/>
                  <a:pt x="179" y="154"/>
                </a:cubicBezTo>
                <a:cubicBezTo>
                  <a:pt x="179" y="149"/>
                  <a:pt x="177" y="144"/>
                  <a:pt x="173" y="140"/>
                </a:cubicBezTo>
                <a:cubicBezTo>
                  <a:pt x="169" y="135"/>
                  <a:pt x="164" y="133"/>
                  <a:pt x="159" y="133"/>
                </a:cubicBezTo>
                <a:cubicBezTo>
                  <a:pt x="153" y="133"/>
                  <a:pt x="148" y="135"/>
                  <a:pt x="144" y="140"/>
                </a:cubicBezTo>
                <a:cubicBezTo>
                  <a:pt x="140" y="144"/>
                  <a:pt x="138" y="149"/>
                  <a:pt x="138" y="154"/>
                </a:cubicBezTo>
                <a:cubicBezTo>
                  <a:pt x="138" y="160"/>
                  <a:pt x="140" y="165"/>
                  <a:pt x="144" y="169"/>
                </a:cubicBezTo>
                <a:cubicBezTo>
                  <a:pt x="148" y="173"/>
                  <a:pt x="153" y="175"/>
                  <a:pt x="159" y="175"/>
                </a:cubicBezTo>
                <a:close/>
              </a:path>
            </a:pathLst>
          </a:custGeom>
          <a:solidFill>
            <a:schemeClr val="tx1">
              <a:lumMod val="75000"/>
              <a:lumOff val="25000"/>
            </a:schemeClr>
          </a:solidFill>
          <a:ln>
            <a:noFill/>
          </a:ln>
        </p:spPr>
        <p:txBody>
          <a:bodyPr lIns="45720" tIns="22860" rIns="45720" bIns="22860"/>
          <a:lstStyle/>
          <a:p>
            <a:pPr>
              <a:defRPr/>
            </a:pPr>
            <a:endParaRPr lang="en-US">
              <a:latin typeface="Source Sans Pro" panose="020B0503030403020204" pitchFamily="34" charset="0"/>
              <a:ea typeface="Source Sans Pro" panose="020B0503030403020204" pitchFamily="34" charset="0"/>
            </a:endParaRPr>
          </a:p>
        </p:txBody>
      </p:sp>
      <p:sp>
        <p:nvSpPr>
          <p:cNvPr id="34" name="Oval 33">
            <a:extLst>
              <a:ext uri="{FF2B5EF4-FFF2-40B4-BE49-F238E27FC236}">
                <a16:creationId xmlns:a16="http://schemas.microsoft.com/office/drawing/2014/main" id="{EFBAA895-F609-6C44-A7FE-1B99BD6BF643}"/>
              </a:ext>
            </a:extLst>
          </p:cNvPr>
          <p:cNvSpPr/>
          <p:nvPr/>
        </p:nvSpPr>
        <p:spPr>
          <a:xfrm>
            <a:off x="2741613" y="3798888"/>
            <a:ext cx="528637" cy="4318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Freeform 47">
            <a:extLst>
              <a:ext uri="{FF2B5EF4-FFF2-40B4-BE49-F238E27FC236}">
                <a16:creationId xmlns:a16="http://schemas.microsoft.com/office/drawing/2014/main" id="{EF040F52-0990-E548-BEEB-0C7432FCC7BD}"/>
              </a:ext>
            </a:extLst>
          </p:cNvPr>
          <p:cNvSpPr>
            <a:spLocks noEditPoints="1"/>
          </p:cNvSpPr>
          <p:nvPr/>
        </p:nvSpPr>
        <p:spPr bwMode="auto">
          <a:xfrm rot="6380958">
            <a:off x="2593976" y="3833812"/>
            <a:ext cx="563562" cy="582613"/>
          </a:xfrm>
          <a:custGeom>
            <a:avLst/>
            <a:gdLst>
              <a:gd name="T0" fmla="*/ 19 w 212"/>
              <a:gd name="T1" fmla="*/ 72 h 212"/>
              <a:gd name="T2" fmla="*/ 4 w 212"/>
              <a:gd name="T3" fmla="*/ 45 h 212"/>
              <a:gd name="T4" fmla="*/ 33 w 212"/>
              <a:gd name="T5" fmla="*/ 36 h 212"/>
              <a:gd name="T6" fmla="*/ 43 w 212"/>
              <a:gd name="T7" fmla="*/ 5 h 212"/>
              <a:gd name="T8" fmla="*/ 62 w 212"/>
              <a:gd name="T9" fmla="*/ 0 h 212"/>
              <a:gd name="T10" fmla="*/ 72 w 212"/>
              <a:gd name="T11" fmla="*/ 19 h 212"/>
              <a:gd name="T12" fmla="*/ 99 w 212"/>
              <a:gd name="T13" fmla="*/ 4 h 212"/>
              <a:gd name="T14" fmla="*/ 108 w 212"/>
              <a:gd name="T15" fmla="*/ 33 h 212"/>
              <a:gd name="T16" fmla="*/ 139 w 212"/>
              <a:gd name="T17" fmla="*/ 43 h 212"/>
              <a:gd name="T18" fmla="*/ 145 w 212"/>
              <a:gd name="T19" fmla="*/ 62 h 212"/>
              <a:gd name="T20" fmla="*/ 125 w 212"/>
              <a:gd name="T21" fmla="*/ 72 h 212"/>
              <a:gd name="T22" fmla="*/ 140 w 212"/>
              <a:gd name="T23" fmla="*/ 99 h 212"/>
              <a:gd name="T24" fmla="*/ 111 w 212"/>
              <a:gd name="T25" fmla="*/ 108 h 212"/>
              <a:gd name="T26" fmla="*/ 101 w 212"/>
              <a:gd name="T27" fmla="*/ 139 h 212"/>
              <a:gd name="T28" fmla="*/ 83 w 212"/>
              <a:gd name="T29" fmla="*/ 144 h 212"/>
              <a:gd name="T30" fmla="*/ 72 w 212"/>
              <a:gd name="T31" fmla="*/ 125 h 212"/>
              <a:gd name="T32" fmla="*/ 45 w 212"/>
              <a:gd name="T33" fmla="*/ 140 h 212"/>
              <a:gd name="T34" fmla="*/ 36 w 212"/>
              <a:gd name="T35" fmla="*/ 111 h 212"/>
              <a:gd name="T36" fmla="*/ 5 w 212"/>
              <a:gd name="T37" fmla="*/ 101 h 212"/>
              <a:gd name="T38" fmla="*/ 0 w 212"/>
              <a:gd name="T39" fmla="*/ 83 h 212"/>
              <a:gd name="T40" fmla="*/ 45 w 212"/>
              <a:gd name="T41" fmla="*/ 72 h 212"/>
              <a:gd name="T42" fmla="*/ 72 w 212"/>
              <a:gd name="T43" fmla="*/ 99 h 212"/>
              <a:gd name="T44" fmla="*/ 99 w 212"/>
              <a:gd name="T45" fmla="*/ 72 h 212"/>
              <a:gd name="T46" fmla="*/ 88 w 212"/>
              <a:gd name="T47" fmla="*/ 51 h 212"/>
              <a:gd name="T48" fmla="*/ 65 w 212"/>
              <a:gd name="T49" fmla="*/ 47 h 212"/>
              <a:gd name="T50" fmla="*/ 45 w 212"/>
              <a:gd name="T51" fmla="*/ 72 h 212"/>
              <a:gd name="T52" fmla="*/ 117 w 212"/>
              <a:gd name="T53" fmla="*/ 158 h 212"/>
              <a:gd name="T54" fmla="*/ 117 w 212"/>
              <a:gd name="T55" fmla="*/ 150 h 212"/>
              <a:gd name="T56" fmla="*/ 105 w 212"/>
              <a:gd name="T57" fmla="*/ 134 h 212"/>
              <a:gd name="T58" fmla="*/ 130 w 212"/>
              <a:gd name="T59" fmla="*/ 124 h 212"/>
              <a:gd name="T60" fmla="*/ 149 w 212"/>
              <a:gd name="T61" fmla="*/ 98 h 212"/>
              <a:gd name="T62" fmla="*/ 168 w 212"/>
              <a:gd name="T63" fmla="*/ 98 h 212"/>
              <a:gd name="T64" fmla="*/ 187 w 212"/>
              <a:gd name="T65" fmla="*/ 124 h 212"/>
              <a:gd name="T66" fmla="*/ 212 w 212"/>
              <a:gd name="T67" fmla="*/ 134 h 212"/>
              <a:gd name="T68" fmla="*/ 200 w 212"/>
              <a:gd name="T69" fmla="*/ 154 h 212"/>
              <a:gd name="T70" fmla="*/ 212 w 212"/>
              <a:gd name="T71" fmla="*/ 175 h 212"/>
              <a:gd name="T72" fmla="*/ 187 w 212"/>
              <a:gd name="T73" fmla="*/ 185 h 212"/>
              <a:gd name="T74" fmla="*/ 168 w 212"/>
              <a:gd name="T75" fmla="*/ 211 h 212"/>
              <a:gd name="T76" fmla="*/ 149 w 212"/>
              <a:gd name="T77" fmla="*/ 211 h 212"/>
              <a:gd name="T78" fmla="*/ 130 w 212"/>
              <a:gd name="T79" fmla="*/ 185 h 212"/>
              <a:gd name="T80" fmla="*/ 105 w 212"/>
              <a:gd name="T81" fmla="*/ 175 h 212"/>
              <a:gd name="T82" fmla="*/ 159 w 212"/>
              <a:gd name="T83" fmla="*/ 175 h 212"/>
              <a:gd name="T84" fmla="*/ 179 w 212"/>
              <a:gd name="T85" fmla="*/ 154 h 212"/>
              <a:gd name="T86" fmla="*/ 159 w 212"/>
              <a:gd name="T87" fmla="*/ 133 h 212"/>
              <a:gd name="T88" fmla="*/ 138 w 212"/>
              <a:gd name="T89" fmla="*/ 154 h 212"/>
              <a:gd name="T90" fmla="*/ 159 w 212"/>
              <a:gd name="T91" fmla="*/ 175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212">
                <a:moveTo>
                  <a:pt x="19" y="74"/>
                </a:moveTo>
                <a:cubicBezTo>
                  <a:pt x="19" y="72"/>
                  <a:pt x="19" y="72"/>
                  <a:pt x="19" y="72"/>
                </a:cubicBezTo>
                <a:cubicBezTo>
                  <a:pt x="19" y="67"/>
                  <a:pt x="20" y="62"/>
                  <a:pt x="21" y="58"/>
                </a:cubicBezTo>
                <a:cubicBezTo>
                  <a:pt x="4" y="45"/>
                  <a:pt x="4" y="45"/>
                  <a:pt x="4" y="45"/>
                </a:cubicBezTo>
                <a:cubicBezTo>
                  <a:pt x="6" y="39"/>
                  <a:pt x="9" y="34"/>
                  <a:pt x="14" y="28"/>
                </a:cubicBezTo>
                <a:cubicBezTo>
                  <a:pt x="33" y="36"/>
                  <a:pt x="33" y="36"/>
                  <a:pt x="33" y="36"/>
                </a:cubicBezTo>
                <a:cubicBezTo>
                  <a:pt x="36" y="32"/>
                  <a:pt x="41" y="29"/>
                  <a:pt x="46" y="26"/>
                </a:cubicBezTo>
                <a:cubicBezTo>
                  <a:pt x="43" y="5"/>
                  <a:pt x="43" y="5"/>
                  <a:pt x="43" y="5"/>
                </a:cubicBezTo>
                <a:cubicBezTo>
                  <a:pt x="46" y="4"/>
                  <a:pt x="50" y="3"/>
                  <a:pt x="53" y="2"/>
                </a:cubicBezTo>
                <a:cubicBezTo>
                  <a:pt x="56" y="1"/>
                  <a:pt x="59" y="0"/>
                  <a:pt x="62" y="0"/>
                </a:cubicBezTo>
                <a:cubicBezTo>
                  <a:pt x="70" y="19"/>
                  <a:pt x="70" y="19"/>
                  <a:pt x="70" y="19"/>
                </a:cubicBezTo>
                <a:cubicBezTo>
                  <a:pt x="72" y="19"/>
                  <a:pt x="72" y="19"/>
                  <a:pt x="72" y="19"/>
                </a:cubicBezTo>
                <a:cubicBezTo>
                  <a:pt x="77" y="19"/>
                  <a:pt x="82" y="19"/>
                  <a:pt x="86" y="21"/>
                </a:cubicBezTo>
                <a:cubicBezTo>
                  <a:pt x="99" y="4"/>
                  <a:pt x="99" y="4"/>
                  <a:pt x="99" y="4"/>
                </a:cubicBezTo>
                <a:cubicBezTo>
                  <a:pt x="105" y="6"/>
                  <a:pt x="111" y="9"/>
                  <a:pt x="116" y="13"/>
                </a:cubicBezTo>
                <a:cubicBezTo>
                  <a:pt x="108" y="33"/>
                  <a:pt x="108" y="33"/>
                  <a:pt x="108" y="33"/>
                </a:cubicBezTo>
                <a:cubicBezTo>
                  <a:pt x="112" y="37"/>
                  <a:pt x="116" y="41"/>
                  <a:pt x="118" y="46"/>
                </a:cubicBezTo>
                <a:cubicBezTo>
                  <a:pt x="139" y="43"/>
                  <a:pt x="139" y="43"/>
                  <a:pt x="139" y="43"/>
                </a:cubicBezTo>
                <a:cubicBezTo>
                  <a:pt x="141" y="46"/>
                  <a:pt x="142" y="49"/>
                  <a:pt x="143" y="52"/>
                </a:cubicBezTo>
                <a:cubicBezTo>
                  <a:pt x="143" y="55"/>
                  <a:pt x="144" y="59"/>
                  <a:pt x="145" y="62"/>
                </a:cubicBezTo>
                <a:cubicBezTo>
                  <a:pt x="125" y="70"/>
                  <a:pt x="125" y="70"/>
                  <a:pt x="125" y="70"/>
                </a:cubicBezTo>
                <a:cubicBezTo>
                  <a:pt x="125" y="72"/>
                  <a:pt x="125" y="72"/>
                  <a:pt x="125" y="72"/>
                </a:cubicBezTo>
                <a:cubicBezTo>
                  <a:pt x="125" y="77"/>
                  <a:pt x="125" y="82"/>
                  <a:pt x="124" y="86"/>
                </a:cubicBezTo>
                <a:cubicBezTo>
                  <a:pt x="140" y="99"/>
                  <a:pt x="140" y="99"/>
                  <a:pt x="140" y="99"/>
                </a:cubicBezTo>
                <a:cubicBezTo>
                  <a:pt x="138" y="105"/>
                  <a:pt x="135" y="111"/>
                  <a:pt x="131" y="116"/>
                </a:cubicBezTo>
                <a:cubicBezTo>
                  <a:pt x="111" y="108"/>
                  <a:pt x="111" y="108"/>
                  <a:pt x="111" y="108"/>
                </a:cubicBezTo>
                <a:cubicBezTo>
                  <a:pt x="107" y="112"/>
                  <a:pt x="103" y="115"/>
                  <a:pt x="99" y="118"/>
                </a:cubicBezTo>
                <a:cubicBezTo>
                  <a:pt x="101" y="139"/>
                  <a:pt x="101" y="139"/>
                  <a:pt x="101" y="139"/>
                </a:cubicBezTo>
                <a:cubicBezTo>
                  <a:pt x="98" y="140"/>
                  <a:pt x="95" y="142"/>
                  <a:pt x="92" y="142"/>
                </a:cubicBezTo>
                <a:cubicBezTo>
                  <a:pt x="89" y="143"/>
                  <a:pt x="86" y="144"/>
                  <a:pt x="83" y="144"/>
                </a:cubicBezTo>
                <a:cubicBezTo>
                  <a:pt x="74" y="125"/>
                  <a:pt x="74" y="125"/>
                  <a:pt x="74" y="125"/>
                </a:cubicBezTo>
                <a:cubicBezTo>
                  <a:pt x="72" y="125"/>
                  <a:pt x="72" y="125"/>
                  <a:pt x="72" y="125"/>
                </a:cubicBezTo>
                <a:cubicBezTo>
                  <a:pt x="67" y="125"/>
                  <a:pt x="63" y="125"/>
                  <a:pt x="58" y="123"/>
                </a:cubicBezTo>
                <a:cubicBezTo>
                  <a:pt x="45" y="140"/>
                  <a:pt x="45" y="140"/>
                  <a:pt x="45" y="140"/>
                </a:cubicBezTo>
                <a:cubicBezTo>
                  <a:pt x="40" y="138"/>
                  <a:pt x="34" y="135"/>
                  <a:pt x="28" y="131"/>
                </a:cubicBezTo>
                <a:cubicBezTo>
                  <a:pt x="36" y="111"/>
                  <a:pt x="36" y="111"/>
                  <a:pt x="36" y="111"/>
                </a:cubicBezTo>
                <a:cubicBezTo>
                  <a:pt x="32" y="108"/>
                  <a:pt x="29" y="104"/>
                  <a:pt x="26" y="99"/>
                </a:cubicBezTo>
                <a:cubicBezTo>
                  <a:pt x="5" y="101"/>
                  <a:pt x="5" y="101"/>
                  <a:pt x="5" y="101"/>
                </a:cubicBezTo>
                <a:cubicBezTo>
                  <a:pt x="4" y="98"/>
                  <a:pt x="3" y="95"/>
                  <a:pt x="2" y="92"/>
                </a:cubicBezTo>
                <a:cubicBezTo>
                  <a:pt x="1" y="89"/>
                  <a:pt x="0" y="86"/>
                  <a:pt x="0" y="83"/>
                </a:cubicBezTo>
                <a:lnTo>
                  <a:pt x="19" y="74"/>
                </a:lnTo>
                <a:close/>
                <a:moveTo>
                  <a:pt x="45" y="72"/>
                </a:moveTo>
                <a:cubicBezTo>
                  <a:pt x="45" y="80"/>
                  <a:pt x="48" y="86"/>
                  <a:pt x="53" y="91"/>
                </a:cubicBezTo>
                <a:cubicBezTo>
                  <a:pt x="59" y="96"/>
                  <a:pt x="65" y="99"/>
                  <a:pt x="72" y="99"/>
                </a:cubicBezTo>
                <a:cubicBezTo>
                  <a:pt x="80" y="99"/>
                  <a:pt x="86" y="96"/>
                  <a:pt x="91" y="91"/>
                </a:cubicBezTo>
                <a:cubicBezTo>
                  <a:pt x="96" y="85"/>
                  <a:pt x="99" y="79"/>
                  <a:pt x="99" y="72"/>
                </a:cubicBezTo>
                <a:cubicBezTo>
                  <a:pt x="99" y="70"/>
                  <a:pt x="98" y="68"/>
                  <a:pt x="98" y="65"/>
                </a:cubicBezTo>
                <a:cubicBezTo>
                  <a:pt x="96" y="59"/>
                  <a:pt x="93" y="54"/>
                  <a:pt x="88" y="51"/>
                </a:cubicBezTo>
                <a:cubicBezTo>
                  <a:pt x="83" y="47"/>
                  <a:pt x="78" y="45"/>
                  <a:pt x="72" y="45"/>
                </a:cubicBezTo>
                <a:cubicBezTo>
                  <a:pt x="71" y="45"/>
                  <a:pt x="68" y="46"/>
                  <a:pt x="65" y="47"/>
                </a:cubicBezTo>
                <a:cubicBezTo>
                  <a:pt x="59" y="48"/>
                  <a:pt x="55" y="51"/>
                  <a:pt x="51" y="56"/>
                </a:cubicBezTo>
                <a:cubicBezTo>
                  <a:pt x="47" y="61"/>
                  <a:pt x="45" y="66"/>
                  <a:pt x="45" y="72"/>
                </a:cubicBezTo>
                <a:close/>
                <a:moveTo>
                  <a:pt x="118" y="164"/>
                </a:moveTo>
                <a:cubicBezTo>
                  <a:pt x="118" y="162"/>
                  <a:pt x="117" y="160"/>
                  <a:pt x="117" y="158"/>
                </a:cubicBezTo>
                <a:cubicBezTo>
                  <a:pt x="117" y="157"/>
                  <a:pt x="117" y="155"/>
                  <a:pt x="117" y="154"/>
                </a:cubicBezTo>
                <a:cubicBezTo>
                  <a:pt x="117" y="153"/>
                  <a:pt x="117" y="152"/>
                  <a:pt x="117" y="150"/>
                </a:cubicBezTo>
                <a:cubicBezTo>
                  <a:pt x="117" y="149"/>
                  <a:pt x="118" y="147"/>
                  <a:pt x="118" y="145"/>
                </a:cubicBezTo>
                <a:cubicBezTo>
                  <a:pt x="105" y="134"/>
                  <a:pt x="105" y="134"/>
                  <a:pt x="105" y="134"/>
                </a:cubicBezTo>
                <a:cubicBezTo>
                  <a:pt x="107" y="128"/>
                  <a:pt x="110" y="123"/>
                  <a:pt x="114" y="118"/>
                </a:cubicBezTo>
                <a:cubicBezTo>
                  <a:pt x="130" y="124"/>
                  <a:pt x="130" y="124"/>
                  <a:pt x="130" y="124"/>
                </a:cubicBezTo>
                <a:cubicBezTo>
                  <a:pt x="135" y="119"/>
                  <a:pt x="141" y="116"/>
                  <a:pt x="147" y="115"/>
                </a:cubicBezTo>
                <a:cubicBezTo>
                  <a:pt x="149" y="98"/>
                  <a:pt x="149" y="98"/>
                  <a:pt x="149" y="98"/>
                </a:cubicBezTo>
                <a:cubicBezTo>
                  <a:pt x="152" y="97"/>
                  <a:pt x="155" y="97"/>
                  <a:pt x="159" y="97"/>
                </a:cubicBezTo>
                <a:cubicBezTo>
                  <a:pt x="162" y="97"/>
                  <a:pt x="165" y="97"/>
                  <a:pt x="168" y="98"/>
                </a:cubicBezTo>
                <a:cubicBezTo>
                  <a:pt x="171" y="115"/>
                  <a:pt x="171" y="115"/>
                  <a:pt x="171" y="115"/>
                </a:cubicBezTo>
                <a:cubicBezTo>
                  <a:pt x="177" y="116"/>
                  <a:pt x="182" y="119"/>
                  <a:pt x="187" y="124"/>
                </a:cubicBezTo>
                <a:cubicBezTo>
                  <a:pt x="203" y="118"/>
                  <a:pt x="203" y="118"/>
                  <a:pt x="203" y="118"/>
                </a:cubicBezTo>
                <a:cubicBezTo>
                  <a:pt x="207" y="123"/>
                  <a:pt x="210" y="128"/>
                  <a:pt x="212" y="134"/>
                </a:cubicBezTo>
                <a:cubicBezTo>
                  <a:pt x="199" y="145"/>
                  <a:pt x="199" y="145"/>
                  <a:pt x="199" y="145"/>
                </a:cubicBezTo>
                <a:cubicBezTo>
                  <a:pt x="200" y="148"/>
                  <a:pt x="200" y="151"/>
                  <a:pt x="200" y="154"/>
                </a:cubicBezTo>
                <a:cubicBezTo>
                  <a:pt x="200" y="157"/>
                  <a:pt x="200" y="160"/>
                  <a:pt x="199" y="164"/>
                </a:cubicBezTo>
                <a:cubicBezTo>
                  <a:pt x="212" y="175"/>
                  <a:pt x="212" y="175"/>
                  <a:pt x="212" y="175"/>
                </a:cubicBezTo>
                <a:cubicBezTo>
                  <a:pt x="210" y="180"/>
                  <a:pt x="207" y="186"/>
                  <a:pt x="203" y="191"/>
                </a:cubicBezTo>
                <a:cubicBezTo>
                  <a:pt x="187" y="185"/>
                  <a:pt x="187" y="185"/>
                  <a:pt x="187" y="185"/>
                </a:cubicBezTo>
                <a:cubicBezTo>
                  <a:pt x="182" y="189"/>
                  <a:pt x="177" y="192"/>
                  <a:pt x="171" y="194"/>
                </a:cubicBezTo>
                <a:cubicBezTo>
                  <a:pt x="168" y="211"/>
                  <a:pt x="168" y="211"/>
                  <a:pt x="168" y="211"/>
                </a:cubicBezTo>
                <a:cubicBezTo>
                  <a:pt x="165" y="212"/>
                  <a:pt x="162" y="212"/>
                  <a:pt x="159" y="212"/>
                </a:cubicBezTo>
                <a:cubicBezTo>
                  <a:pt x="155" y="212"/>
                  <a:pt x="152" y="212"/>
                  <a:pt x="149" y="211"/>
                </a:cubicBezTo>
                <a:cubicBezTo>
                  <a:pt x="147" y="194"/>
                  <a:pt x="147" y="194"/>
                  <a:pt x="147" y="194"/>
                </a:cubicBezTo>
                <a:cubicBezTo>
                  <a:pt x="141" y="193"/>
                  <a:pt x="135" y="189"/>
                  <a:pt x="130" y="185"/>
                </a:cubicBezTo>
                <a:cubicBezTo>
                  <a:pt x="114" y="191"/>
                  <a:pt x="114" y="191"/>
                  <a:pt x="114" y="191"/>
                </a:cubicBezTo>
                <a:cubicBezTo>
                  <a:pt x="110" y="186"/>
                  <a:pt x="107" y="180"/>
                  <a:pt x="105" y="175"/>
                </a:cubicBezTo>
                <a:lnTo>
                  <a:pt x="118" y="164"/>
                </a:lnTo>
                <a:close/>
                <a:moveTo>
                  <a:pt x="159" y="175"/>
                </a:moveTo>
                <a:cubicBezTo>
                  <a:pt x="164" y="175"/>
                  <a:pt x="169" y="173"/>
                  <a:pt x="173" y="169"/>
                </a:cubicBezTo>
                <a:cubicBezTo>
                  <a:pt x="177" y="165"/>
                  <a:pt x="179" y="160"/>
                  <a:pt x="179" y="154"/>
                </a:cubicBezTo>
                <a:cubicBezTo>
                  <a:pt x="179" y="149"/>
                  <a:pt x="177" y="144"/>
                  <a:pt x="173" y="140"/>
                </a:cubicBezTo>
                <a:cubicBezTo>
                  <a:pt x="169" y="135"/>
                  <a:pt x="164" y="133"/>
                  <a:pt x="159" y="133"/>
                </a:cubicBezTo>
                <a:cubicBezTo>
                  <a:pt x="153" y="133"/>
                  <a:pt x="148" y="135"/>
                  <a:pt x="144" y="140"/>
                </a:cubicBezTo>
                <a:cubicBezTo>
                  <a:pt x="140" y="144"/>
                  <a:pt x="138" y="149"/>
                  <a:pt x="138" y="154"/>
                </a:cubicBezTo>
                <a:cubicBezTo>
                  <a:pt x="138" y="160"/>
                  <a:pt x="140" y="165"/>
                  <a:pt x="144" y="169"/>
                </a:cubicBezTo>
                <a:cubicBezTo>
                  <a:pt x="148" y="173"/>
                  <a:pt x="153" y="175"/>
                  <a:pt x="159" y="175"/>
                </a:cubicBezTo>
                <a:close/>
              </a:path>
            </a:pathLst>
          </a:custGeom>
          <a:solidFill>
            <a:schemeClr val="bg1">
              <a:lumMod val="50000"/>
            </a:schemeClr>
          </a:solidFill>
          <a:ln>
            <a:noFill/>
          </a:ln>
        </p:spPr>
        <p:txBody>
          <a:bodyPr lIns="45720" tIns="22860" rIns="45720" bIns="22860"/>
          <a:lstStyle/>
          <a:p>
            <a:pPr>
              <a:defRPr/>
            </a:pPr>
            <a:endParaRPr lang="en-US">
              <a:latin typeface="Source Sans Pro" panose="020B0503030403020204" pitchFamily="34" charset="0"/>
              <a:ea typeface="Source Sans Pro" panose="020B0503030403020204" pitchFamily="34" charset="0"/>
            </a:endParaRPr>
          </a:p>
        </p:txBody>
      </p:sp>
      <p:sp>
        <p:nvSpPr>
          <p:cNvPr id="36" name="Rectangle 35">
            <a:extLst>
              <a:ext uri="{FF2B5EF4-FFF2-40B4-BE49-F238E27FC236}">
                <a16:creationId xmlns:a16="http://schemas.microsoft.com/office/drawing/2014/main" id="{84996C08-D7B2-414F-BF81-4A05FA7EB64D}"/>
              </a:ext>
            </a:extLst>
          </p:cNvPr>
          <p:cNvSpPr/>
          <p:nvPr/>
        </p:nvSpPr>
        <p:spPr>
          <a:xfrm>
            <a:off x="3713163" y="2952750"/>
            <a:ext cx="77787" cy="438150"/>
          </a:xfrm>
          <a:prstGeom prst="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a:extLst>
              <a:ext uri="{FF2B5EF4-FFF2-40B4-BE49-F238E27FC236}">
                <a16:creationId xmlns:a16="http://schemas.microsoft.com/office/drawing/2014/main" id="{3DF437A3-5E53-714E-96B8-98794ABD65D5}"/>
              </a:ext>
            </a:extLst>
          </p:cNvPr>
          <p:cNvSpPr/>
          <p:nvPr/>
        </p:nvSpPr>
        <p:spPr>
          <a:xfrm>
            <a:off x="3854450" y="3113088"/>
            <a:ext cx="79375" cy="277812"/>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Rectangle 37">
            <a:extLst>
              <a:ext uri="{FF2B5EF4-FFF2-40B4-BE49-F238E27FC236}">
                <a16:creationId xmlns:a16="http://schemas.microsoft.com/office/drawing/2014/main" id="{AE65572D-EE6B-014B-8FBA-3606F09E3B73}"/>
              </a:ext>
            </a:extLst>
          </p:cNvPr>
          <p:cNvSpPr/>
          <p:nvPr/>
        </p:nvSpPr>
        <p:spPr>
          <a:xfrm>
            <a:off x="3984625" y="3165475"/>
            <a:ext cx="80963" cy="225425"/>
          </a:xfrm>
          <a:prstGeom prst="rect">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a:extLst>
              <a:ext uri="{FF2B5EF4-FFF2-40B4-BE49-F238E27FC236}">
                <a16:creationId xmlns:a16="http://schemas.microsoft.com/office/drawing/2014/main" id="{4D3A2BCD-6F51-1C4B-ADA2-02A268C60A1C}"/>
              </a:ext>
            </a:extLst>
          </p:cNvPr>
          <p:cNvSpPr/>
          <p:nvPr/>
        </p:nvSpPr>
        <p:spPr>
          <a:xfrm>
            <a:off x="4116388" y="3113088"/>
            <a:ext cx="80962" cy="277812"/>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ectangle 39">
            <a:extLst>
              <a:ext uri="{FF2B5EF4-FFF2-40B4-BE49-F238E27FC236}">
                <a16:creationId xmlns:a16="http://schemas.microsoft.com/office/drawing/2014/main" id="{24DEEC69-5EEF-F247-8EA5-B13968682B92}"/>
              </a:ext>
            </a:extLst>
          </p:cNvPr>
          <p:cNvSpPr/>
          <p:nvPr/>
        </p:nvSpPr>
        <p:spPr>
          <a:xfrm>
            <a:off x="4251325" y="3054350"/>
            <a:ext cx="80963" cy="342900"/>
          </a:xfrm>
          <a:prstGeom prst="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1" name="Straight Connector 40">
            <a:extLst>
              <a:ext uri="{FF2B5EF4-FFF2-40B4-BE49-F238E27FC236}">
                <a16:creationId xmlns:a16="http://schemas.microsoft.com/office/drawing/2014/main" id="{A9800C69-3423-F644-8E25-A61D1B5317C8}"/>
              </a:ext>
            </a:extLst>
          </p:cNvPr>
          <p:cNvCxnSpPr/>
          <p:nvPr/>
        </p:nvCxnSpPr>
        <p:spPr>
          <a:xfrm>
            <a:off x="3713163" y="3390900"/>
            <a:ext cx="620712" cy="0"/>
          </a:xfrm>
          <a:prstGeom prst="line">
            <a:avLst/>
          </a:prstGeom>
          <a:ln>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
        <p:nvSpPr>
          <p:cNvPr id="50" name="Arc 49">
            <a:extLst>
              <a:ext uri="{FF2B5EF4-FFF2-40B4-BE49-F238E27FC236}">
                <a16:creationId xmlns:a16="http://schemas.microsoft.com/office/drawing/2014/main" id="{525C49E1-A2A8-6B49-BCD4-CB6B6041DE83}"/>
              </a:ext>
            </a:extLst>
          </p:cNvPr>
          <p:cNvSpPr/>
          <p:nvPr/>
        </p:nvSpPr>
        <p:spPr>
          <a:xfrm rot="9601606">
            <a:off x="3802063" y="2574925"/>
            <a:ext cx="668337" cy="422275"/>
          </a:xfrm>
          <a:prstGeom prst="arc">
            <a:avLst/>
          </a:prstGeom>
          <a:noFill/>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1" name="Rounded Rectangle 50">
            <a:extLst>
              <a:ext uri="{FF2B5EF4-FFF2-40B4-BE49-F238E27FC236}">
                <a16:creationId xmlns:a16="http://schemas.microsoft.com/office/drawing/2014/main" id="{C54372C3-2635-D647-93C9-91CFCEEDF825}"/>
              </a:ext>
            </a:extLst>
          </p:cNvPr>
          <p:cNvSpPr/>
          <p:nvPr/>
        </p:nvSpPr>
        <p:spPr>
          <a:xfrm rot="16200000" flipH="1">
            <a:off x="162719" y="3601244"/>
            <a:ext cx="3578225" cy="306387"/>
          </a:xfrm>
          <a:prstGeom prst="round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chemeClr val="tx1"/>
                </a:solidFill>
                <a:latin typeface="Source Sans Pro" panose="020B0503030403020204" pitchFamily="34" charset="0"/>
                <a:ea typeface="Source Sans Pro" panose="020B0503030403020204" pitchFamily="34" charset="0"/>
              </a:rPr>
              <a:t>Enabling Conditions</a:t>
            </a:r>
          </a:p>
        </p:txBody>
      </p:sp>
      <p:sp>
        <p:nvSpPr>
          <p:cNvPr id="42" name="Rounded Rectangle 41">
            <a:extLst>
              <a:ext uri="{FF2B5EF4-FFF2-40B4-BE49-F238E27FC236}">
                <a16:creationId xmlns:a16="http://schemas.microsoft.com/office/drawing/2014/main" id="{FBB8144C-8294-7544-B8A5-4251A3C60204}"/>
              </a:ext>
            </a:extLst>
          </p:cNvPr>
          <p:cNvSpPr/>
          <p:nvPr/>
        </p:nvSpPr>
        <p:spPr>
          <a:xfrm>
            <a:off x="4587875" y="2146300"/>
            <a:ext cx="2406650" cy="3225800"/>
          </a:xfrm>
          <a:prstGeom prst="roundRect">
            <a:avLst>
              <a:gd name="adj" fmla="val 773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fr-CA" sz="1400" b="1" dirty="0">
                <a:solidFill>
                  <a:schemeClr val="tx1"/>
                </a:solidFill>
                <a:latin typeface="Source Sans Pro" panose="020B0503030403020204" pitchFamily="34" charset="0"/>
                <a:ea typeface="Source Sans Pro" panose="020B0503030403020204" pitchFamily="34" charset="0"/>
              </a:rPr>
              <a:t>Goals</a:t>
            </a:r>
          </a:p>
          <a:p>
            <a:pPr algn="ctr">
              <a:defRPr/>
            </a:pPr>
            <a:r>
              <a:rPr lang="fr-CA" sz="1400" b="1" dirty="0">
                <a:solidFill>
                  <a:schemeClr val="tx1"/>
                </a:solidFill>
                <a:latin typeface="Source Sans Pro" panose="020B0503030403020204" pitchFamily="34" charset="0"/>
                <a:ea typeface="Source Sans Pro" panose="020B0503030403020204" pitchFamily="34" charset="0"/>
              </a:rPr>
              <a:t>From 2030 to 2050</a:t>
            </a:r>
            <a:endParaRPr lang="en-US" sz="1400" b="1" dirty="0">
              <a:solidFill>
                <a:schemeClr val="tx1"/>
              </a:solidFill>
              <a:latin typeface="Source Sans Pro" panose="020B0503030403020204" pitchFamily="34" charset="0"/>
              <a:ea typeface="Source Sans Pro" panose="020B0503030403020204" pitchFamily="34" charset="0"/>
            </a:endParaRPr>
          </a:p>
        </p:txBody>
      </p:sp>
      <p:sp>
        <p:nvSpPr>
          <p:cNvPr id="43" name="Rounded Rectangle 42">
            <a:extLst>
              <a:ext uri="{FF2B5EF4-FFF2-40B4-BE49-F238E27FC236}">
                <a16:creationId xmlns:a16="http://schemas.microsoft.com/office/drawing/2014/main" id="{B234238C-2841-B641-B8D0-567EF8D7A291}"/>
              </a:ext>
            </a:extLst>
          </p:cNvPr>
          <p:cNvSpPr/>
          <p:nvPr/>
        </p:nvSpPr>
        <p:spPr>
          <a:xfrm>
            <a:off x="4514850" y="2647950"/>
            <a:ext cx="1209675" cy="781050"/>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050" dirty="0">
                <a:solidFill>
                  <a:schemeClr val="tx1"/>
                </a:solidFill>
                <a:latin typeface="Source Sans Pro" panose="020B0503030403020204" pitchFamily="34" charset="0"/>
                <a:ea typeface="Source Sans Pro" panose="020B0503030403020204" pitchFamily="34" charset="0"/>
              </a:rPr>
              <a:t>Conservation of Species,  Ecosystems and Genetic Diversity</a:t>
            </a:r>
          </a:p>
        </p:txBody>
      </p:sp>
      <p:sp>
        <p:nvSpPr>
          <p:cNvPr id="44" name="Rounded Rectangle 43">
            <a:extLst>
              <a:ext uri="{FF2B5EF4-FFF2-40B4-BE49-F238E27FC236}">
                <a16:creationId xmlns:a16="http://schemas.microsoft.com/office/drawing/2014/main" id="{2D3C0649-64AE-694F-80A4-D7BE01335FEF}"/>
              </a:ext>
            </a:extLst>
          </p:cNvPr>
          <p:cNvSpPr/>
          <p:nvPr/>
        </p:nvSpPr>
        <p:spPr>
          <a:xfrm>
            <a:off x="4608514" y="3571874"/>
            <a:ext cx="1085850" cy="790575"/>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050" dirty="0">
                <a:solidFill>
                  <a:schemeClr val="tx1"/>
                </a:solidFill>
                <a:latin typeface="Source Sans Pro" panose="020B0503030403020204" pitchFamily="34" charset="0"/>
                <a:ea typeface="Source Sans Pro" panose="020B0503030403020204" pitchFamily="34" charset="0"/>
              </a:rPr>
              <a:t>Sustainable </a:t>
            </a:r>
          </a:p>
          <a:p>
            <a:pPr algn="ctr">
              <a:defRPr/>
            </a:pPr>
            <a:r>
              <a:rPr lang="en-US" sz="1050" dirty="0">
                <a:solidFill>
                  <a:schemeClr val="tx1"/>
                </a:solidFill>
                <a:latin typeface="Source Sans Pro" panose="020B0503030403020204" pitchFamily="34" charset="0"/>
                <a:ea typeface="Source Sans Pro" panose="020B0503030403020204" pitchFamily="34" charset="0"/>
              </a:rPr>
              <a:t>Use</a:t>
            </a:r>
          </a:p>
        </p:txBody>
      </p:sp>
      <p:sp>
        <p:nvSpPr>
          <p:cNvPr id="46" name="Rounded Rectangle 45">
            <a:extLst>
              <a:ext uri="{FF2B5EF4-FFF2-40B4-BE49-F238E27FC236}">
                <a16:creationId xmlns:a16="http://schemas.microsoft.com/office/drawing/2014/main" id="{3D8DEE81-8169-874B-847B-0B9DDF0B538F}"/>
              </a:ext>
            </a:extLst>
          </p:cNvPr>
          <p:cNvSpPr/>
          <p:nvPr/>
        </p:nvSpPr>
        <p:spPr>
          <a:xfrm>
            <a:off x="4495800" y="4459288"/>
            <a:ext cx="1312863" cy="792162"/>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050" dirty="0">
                <a:solidFill>
                  <a:schemeClr val="tx1"/>
                </a:solidFill>
                <a:latin typeface="Source Sans Pro" panose="020B0503030403020204" pitchFamily="34" charset="0"/>
                <a:ea typeface="Source Sans Pro" panose="020B0503030403020204" pitchFamily="34" charset="0"/>
              </a:rPr>
              <a:t>Benefits </a:t>
            </a:r>
          </a:p>
          <a:p>
            <a:pPr algn="ctr">
              <a:defRPr/>
            </a:pPr>
            <a:r>
              <a:rPr lang="en-US" sz="1050" dirty="0">
                <a:solidFill>
                  <a:schemeClr val="tx1"/>
                </a:solidFill>
                <a:latin typeface="Source Sans Pro" panose="020B0503030403020204" pitchFamily="34" charset="0"/>
                <a:ea typeface="Source Sans Pro" panose="020B0503030403020204" pitchFamily="34" charset="0"/>
              </a:rPr>
              <a:t>Shared Equitably</a:t>
            </a:r>
          </a:p>
        </p:txBody>
      </p:sp>
      <p:pic>
        <p:nvPicPr>
          <p:cNvPr id="11297" name="Picture 51">
            <a:extLst>
              <a:ext uri="{FF2B5EF4-FFF2-40B4-BE49-F238E27FC236}">
                <a16:creationId xmlns:a16="http://schemas.microsoft.com/office/drawing/2014/main" id="{5E81026E-5AB8-AA41-B87D-1D25DCADF1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03788" y="4927600"/>
            <a:ext cx="4540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8" name="Picture 52">
            <a:extLst>
              <a:ext uri="{FF2B5EF4-FFF2-40B4-BE49-F238E27FC236}">
                <a16:creationId xmlns:a16="http://schemas.microsoft.com/office/drawing/2014/main" id="{4E2A9C6E-A756-9A49-81A0-746E6E4A704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14863" y="3430588"/>
            <a:ext cx="20320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9" name="Picture 53">
            <a:extLst>
              <a:ext uri="{FF2B5EF4-FFF2-40B4-BE49-F238E27FC236}">
                <a16:creationId xmlns:a16="http://schemas.microsoft.com/office/drawing/2014/main" id="{72B696A9-FE31-AD47-845F-8D860EF002D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64175" y="3421063"/>
            <a:ext cx="20320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0" name="Picture 54">
            <a:extLst>
              <a:ext uri="{FF2B5EF4-FFF2-40B4-BE49-F238E27FC236}">
                <a16:creationId xmlns:a16="http://schemas.microsoft.com/office/drawing/2014/main" id="{850BE106-D07C-9E4A-AD1E-B7DA9F1279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35500" y="4138613"/>
            <a:ext cx="201613"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1" name="Picture 55">
            <a:extLst>
              <a:ext uri="{FF2B5EF4-FFF2-40B4-BE49-F238E27FC236}">
                <a16:creationId xmlns:a16="http://schemas.microsoft.com/office/drawing/2014/main" id="{936D9738-41D4-3047-A991-68D3B765F72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81625" y="4138613"/>
            <a:ext cx="201613"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2" name="Picture 56">
            <a:extLst>
              <a:ext uri="{FF2B5EF4-FFF2-40B4-BE49-F238E27FC236}">
                <a16:creationId xmlns:a16="http://schemas.microsoft.com/office/drawing/2014/main" id="{B4968411-C10E-374A-978E-F67606D8BC9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54228" y="4044949"/>
            <a:ext cx="5540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3" name="Picture 57">
            <a:extLst>
              <a:ext uri="{FF2B5EF4-FFF2-40B4-BE49-F238E27FC236}">
                <a16:creationId xmlns:a16="http://schemas.microsoft.com/office/drawing/2014/main" id="{117B32BD-0D84-2747-92A6-52E5C31D55CF}"/>
              </a:ext>
            </a:extLst>
          </p:cNvPr>
          <p:cNvPicPr>
            <a:picLocks noChangeAspect="1"/>
          </p:cNvPicPr>
          <p:nvPr/>
        </p:nvPicPr>
        <p:blipFill>
          <a:blip r:embed="rId7" cstate="hqprint">
            <a:extLst>
              <a:ext uri="{28A0092B-C50C-407E-A947-70E740481C1C}">
                <a14:useLocalDpi xmlns:a14="http://schemas.microsoft.com/office/drawing/2010/main" val="0"/>
              </a:ext>
            </a:extLst>
          </a:blip>
          <a:srcRect l="5849" t="52238" r="65689" b="9525"/>
          <a:stretch>
            <a:fillRect/>
          </a:stretch>
        </p:blipFill>
        <p:spPr bwMode="auto">
          <a:xfrm>
            <a:off x="6024563" y="2851150"/>
            <a:ext cx="5461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4" name="Picture 58">
            <a:extLst>
              <a:ext uri="{FF2B5EF4-FFF2-40B4-BE49-F238E27FC236}">
                <a16:creationId xmlns:a16="http://schemas.microsoft.com/office/drawing/2014/main" id="{B98D6846-1C02-FA40-9618-77AD27AB97DC}"/>
              </a:ext>
            </a:extLst>
          </p:cNvPr>
          <p:cNvPicPr>
            <a:picLocks noChangeAspect="1"/>
          </p:cNvPicPr>
          <p:nvPr/>
        </p:nvPicPr>
        <p:blipFill>
          <a:blip r:embed="rId8">
            <a:extLst>
              <a:ext uri="{28A0092B-C50C-407E-A947-70E740481C1C}">
                <a14:useLocalDpi xmlns:a14="http://schemas.microsoft.com/office/drawing/2010/main" val="0"/>
              </a:ext>
            </a:extLst>
          </a:blip>
          <a:srcRect t="16019" b="20441"/>
          <a:stretch>
            <a:fillRect/>
          </a:stretch>
        </p:blipFill>
        <p:spPr bwMode="auto">
          <a:xfrm>
            <a:off x="5938838" y="4333875"/>
            <a:ext cx="7175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5" name="Picture 59">
            <a:extLst>
              <a:ext uri="{FF2B5EF4-FFF2-40B4-BE49-F238E27FC236}">
                <a16:creationId xmlns:a16="http://schemas.microsoft.com/office/drawing/2014/main" id="{A63D458B-64B8-8C46-A146-CF818B111BF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4151313"/>
            <a:ext cx="363538"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Box 60">
            <a:extLst>
              <a:ext uri="{FF2B5EF4-FFF2-40B4-BE49-F238E27FC236}">
                <a16:creationId xmlns:a16="http://schemas.microsoft.com/office/drawing/2014/main" id="{A0A1B82F-253A-E149-B53D-F0AD2BEF3ABB}"/>
              </a:ext>
            </a:extLst>
          </p:cNvPr>
          <p:cNvSpPr txBox="1"/>
          <p:nvPr/>
        </p:nvSpPr>
        <p:spPr>
          <a:xfrm>
            <a:off x="5600700" y="3421063"/>
            <a:ext cx="1387475" cy="2032000"/>
          </a:xfrm>
          <a:prstGeom prst="rect">
            <a:avLst/>
          </a:prstGeom>
          <a:noFill/>
        </p:spPr>
        <p:txBody>
          <a:bodyPr>
            <a:spAutoFit/>
          </a:bodyPr>
          <a:lstStyle/>
          <a:p>
            <a:pPr algn="ctr">
              <a:defRPr/>
            </a:pPr>
            <a:r>
              <a:rPr lang="en-US" sz="1050" dirty="0">
                <a:latin typeface="Source Sans Pro" panose="020B0503030403020204" pitchFamily="34" charset="0"/>
                <a:ea typeface="Source Sans Pro" panose="020B0503030403020204" pitchFamily="34" charset="0"/>
              </a:rPr>
              <a:t>Healthy Resilient Ecosystems &amp; Healthy Species</a:t>
            </a:r>
          </a:p>
          <a:p>
            <a:pPr algn="ctr">
              <a:defRPr/>
            </a:pPr>
            <a:endParaRPr lang="fr-CA" sz="1050" b="1" dirty="0">
              <a:latin typeface="Source Sans Pro" panose="020B0503030403020204" pitchFamily="34" charset="0"/>
              <a:ea typeface="Source Sans Pro" panose="020B0503030403020204" pitchFamily="34" charset="0"/>
            </a:endParaRPr>
          </a:p>
          <a:p>
            <a:pPr algn="ctr">
              <a:defRPr/>
            </a:pPr>
            <a:endParaRPr lang="fr-CA" sz="1050" b="1" dirty="0">
              <a:latin typeface="Source Sans Pro" panose="020B0503030403020204" pitchFamily="34" charset="0"/>
              <a:ea typeface="Source Sans Pro" panose="020B0503030403020204" pitchFamily="34" charset="0"/>
            </a:endParaRPr>
          </a:p>
          <a:p>
            <a:pPr algn="ctr">
              <a:defRPr/>
            </a:pPr>
            <a:endParaRPr lang="en-US" sz="1050" b="1" dirty="0">
              <a:latin typeface="Source Sans Pro" panose="020B0503030403020204" pitchFamily="34" charset="0"/>
              <a:ea typeface="Source Sans Pro" panose="020B0503030403020204" pitchFamily="34" charset="0"/>
            </a:endParaRPr>
          </a:p>
          <a:p>
            <a:pPr algn="ctr">
              <a:defRPr/>
            </a:pPr>
            <a:endParaRPr lang="en-US" sz="1050" b="1" dirty="0">
              <a:latin typeface="Source Sans Pro" panose="020B0503030403020204" pitchFamily="34" charset="0"/>
              <a:ea typeface="Source Sans Pro" panose="020B0503030403020204" pitchFamily="34" charset="0"/>
            </a:endParaRPr>
          </a:p>
          <a:p>
            <a:pPr algn="ctr">
              <a:defRPr/>
            </a:pPr>
            <a:endParaRPr lang="en-US" sz="1050" b="1" dirty="0">
              <a:latin typeface="Source Sans Pro" panose="020B0503030403020204" pitchFamily="34" charset="0"/>
              <a:ea typeface="Source Sans Pro" panose="020B0503030403020204" pitchFamily="34" charset="0"/>
            </a:endParaRPr>
          </a:p>
          <a:p>
            <a:pPr algn="ctr">
              <a:defRPr/>
            </a:pPr>
            <a:endParaRPr lang="en-US" sz="1050" b="1" dirty="0">
              <a:latin typeface="Source Sans Pro" panose="020B0503030403020204" pitchFamily="34" charset="0"/>
              <a:ea typeface="Source Sans Pro" panose="020B0503030403020204" pitchFamily="34" charset="0"/>
            </a:endParaRPr>
          </a:p>
          <a:p>
            <a:pPr algn="ctr">
              <a:defRPr/>
            </a:pPr>
            <a:r>
              <a:rPr lang="en-US" sz="1050" dirty="0">
                <a:latin typeface="Source Sans Pro" panose="020B0503030403020204" pitchFamily="34" charset="0"/>
                <a:ea typeface="Source Sans Pro" panose="020B0503030403020204" pitchFamily="34" charset="0"/>
              </a:rPr>
              <a:t>Human Needs Are Met</a:t>
            </a:r>
          </a:p>
          <a:p>
            <a:pPr>
              <a:defRPr/>
            </a:pPr>
            <a:endParaRPr lang="en-US" sz="1050" dirty="0"/>
          </a:p>
        </p:txBody>
      </p:sp>
      <p:pic>
        <p:nvPicPr>
          <p:cNvPr id="11307" name="Picture 2">
            <a:extLst>
              <a:ext uri="{FF2B5EF4-FFF2-40B4-BE49-F238E27FC236}">
                <a16:creationId xmlns:a16="http://schemas.microsoft.com/office/drawing/2014/main" id="{3AD34126-674B-D54D-8F2C-1B08B137699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525838" y="4476750"/>
            <a:ext cx="8159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own Arrow 14">
            <a:extLst>
              <a:ext uri="{FF2B5EF4-FFF2-40B4-BE49-F238E27FC236}">
                <a16:creationId xmlns:a16="http://schemas.microsoft.com/office/drawing/2014/main" id="{6DDD5C96-CAE5-DD46-B5AA-20B0FB1E732D}"/>
              </a:ext>
            </a:extLst>
          </p:cNvPr>
          <p:cNvSpPr/>
          <p:nvPr/>
        </p:nvSpPr>
        <p:spPr>
          <a:xfrm rot="16200000">
            <a:off x="3285332" y="2682081"/>
            <a:ext cx="241300" cy="258763"/>
          </a:xfrm>
          <a:prstGeom prst="downArrow">
            <a:avLst>
              <a:gd name="adj1" fmla="val 50000"/>
              <a:gd name="adj2" fmla="val 50000"/>
            </a:avLst>
          </a:prstGeom>
          <a:solidFill>
            <a:schemeClr val="bg1">
              <a:lumMod val="9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Source Sans Pro" panose="020B0503030403020204" pitchFamily="34" charset="0"/>
              <a:ea typeface="Source Sans Pro" panose="020B0503030403020204" pitchFamily="34" charset="0"/>
            </a:endParaRPr>
          </a:p>
        </p:txBody>
      </p:sp>
      <p:sp>
        <p:nvSpPr>
          <p:cNvPr id="28" name="Down Arrow 27">
            <a:extLst>
              <a:ext uri="{FF2B5EF4-FFF2-40B4-BE49-F238E27FC236}">
                <a16:creationId xmlns:a16="http://schemas.microsoft.com/office/drawing/2014/main" id="{3C4A0FF0-1FC5-DB40-8BAE-4FE1DDB1B151}"/>
              </a:ext>
            </a:extLst>
          </p:cNvPr>
          <p:cNvSpPr/>
          <p:nvPr/>
        </p:nvSpPr>
        <p:spPr>
          <a:xfrm rot="16200000">
            <a:off x="3282157" y="4356893"/>
            <a:ext cx="241300" cy="265113"/>
          </a:xfrm>
          <a:prstGeom prst="downArrow">
            <a:avLst>
              <a:gd name="adj1" fmla="val 50000"/>
              <a:gd name="adj2" fmla="val 50000"/>
            </a:avLst>
          </a:prstGeom>
          <a:solidFill>
            <a:schemeClr val="bg1">
              <a:lumMod val="9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Source Sans Pro" panose="020B0503030403020204" pitchFamily="34" charset="0"/>
              <a:ea typeface="Source Sans Pro" panose="020B0503030403020204" pitchFamily="34" charset="0"/>
            </a:endParaRPr>
          </a:p>
        </p:txBody>
      </p:sp>
      <p:sp>
        <p:nvSpPr>
          <p:cNvPr id="33" name="Down Arrow 32">
            <a:extLst>
              <a:ext uri="{FF2B5EF4-FFF2-40B4-BE49-F238E27FC236}">
                <a16:creationId xmlns:a16="http://schemas.microsoft.com/office/drawing/2014/main" id="{42916DD3-4D1E-0A48-8AEE-A53A5E2A6F6A}"/>
              </a:ext>
            </a:extLst>
          </p:cNvPr>
          <p:cNvSpPr/>
          <p:nvPr/>
        </p:nvSpPr>
        <p:spPr>
          <a:xfrm rot="16200000">
            <a:off x="4355307" y="4375943"/>
            <a:ext cx="241300" cy="265113"/>
          </a:xfrm>
          <a:prstGeom prst="downArrow">
            <a:avLst>
              <a:gd name="adj1" fmla="val 50000"/>
              <a:gd name="adj2" fmla="val 50000"/>
            </a:avLst>
          </a:prstGeom>
          <a:solidFill>
            <a:schemeClr val="bg1">
              <a:lumMod val="9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Source Sans Pro" panose="020B0503030403020204" pitchFamily="34" charset="0"/>
              <a:ea typeface="Source Sans Pro" panose="020B0503030403020204" pitchFamily="34" charset="0"/>
            </a:endParaRPr>
          </a:p>
        </p:txBody>
      </p:sp>
      <p:sp>
        <p:nvSpPr>
          <p:cNvPr id="32" name="Down Arrow 31">
            <a:extLst>
              <a:ext uri="{FF2B5EF4-FFF2-40B4-BE49-F238E27FC236}">
                <a16:creationId xmlns:a16="http://schemas.microsoft.com/office/drawing/2014/main" id="{CD7F56F3-EBBA-1D43-9C24-C97A454F2D86}"/>
              </a:ext>
            </a:extLst>
          </p:cNvPr>
          <p:cNvSpPr/>
          <p:nvPr/>
        </p:nvSpPr>
        <p:spPr>
          <a:xfrm rot="16200000">
            <a:off x="4358482" y="2791618"/>
            <a:ext cx="241300" cy="258763"/>
          </a:xfrm>
          <a:prstGeom prst="downArrow">
            <a:avLst>
              <a:gd name="adj1" fmla="val 50000"/>
              <a:gd name="adj2" fmla="val 50000"/>
            </a:avLst>
          </a:prstGeom>
          <a:solidFill>
            <a:schemeClr val="bg1">
              <a:lumMod val="9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Source Sans Pro" panose="020B0503030403020204" pitchFamily="34" charset="0"/>
              <a:ea typeface="Source Sans Pro" panose="020B0503030403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a:extLst>
              <a:ext uri="{FF2B5EF4-FFF2-40B4-BE49-F238E27FC236}">
                <a16:creationId xmlns:a16="http://schemas.microsoft.com/office/drawing/2014/main" id="{3D4B80DA-00E5-7343-9ACE-859E1909AFC0}"/>
              </a:ext>
            </a:extLst>
          </p:cNvPr>
          <p:cNvSpPr/>
          <p:nvPr/>
        </p:nvSpPr>
        <p:spPr>
          <a:xfrm>
            <a:off x="446088" y="1219200"/>
            <a:ext cx="5230812" cy="5410200"/>
          </a:xfrm>
          <a:prstGeom prst="roundRect">
            <a:avLst>
              <a:gd name="adj" fmla="val 329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200" b="1" dirty="0">
              <a:solidFill>
                <a:schemeClr val="tx1"/>
              </a:solidFill>
              <a:latin typeface="Source Sans Pro" panose="020B0503030403020204" pitchFamily="34" charset="0"/>
              <a:ea typeface="Source Sans Pro" panose="020B0503030403020204" pitchFamily="34" charset="0"/>
            </a:endParaRPr>
          </a:p>
        </p:txBody>
      </p:sp>
      <p:sp>
        <p:nvSpPr>
          <p:cNvPr id="82" name="Oval 81">
            <a:extLst>
              <a:ext uri="{FF2B5EF4-FFF2-40B4-BE49-F238E27FC236}">
                <a16:creationId xmlns:a16="http://schemas.microsoft.com/office/drawing/2014/main" id="{2C3CFF1C-CFBD-DF4B-8790-EE581D476A51}"/>
              </a:ext>
            </a:extLst>
          </p:cNvPr>
          <p:cNvSpPr/>
          <p:nvPr/>
        </p:nvSpPr>
        <p:spPr>
          <a:xfrm>
            <a:off x="7543800" y="2559050"/>
            <a:ext cx="922338" cy="3225800"/>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3" name="Rounded Rectangle 82">
            <a:extLst>
              <a:ext uri="{FF2B5EF4-FFF2-40B4-BE49-F238E27FC236}">
                <a16:creationId xmlns:a16="http://schemas.microsoft.com/office/drawing/2014/main" id="{3D7B09B0-AC5E-D04C-9D52-91424CEC1C28}"/>
              </a:ext>
            </a:extLst>
          </p:cNvPr>
          <p:cNvSpPr/>
          <p:nvPr/>
        </p:nvSpPr>
        <p:spPr>
          <a:xfrm>
            <a:off x="8043863" y="3721100"/>
            <a:ext cx="965200" cy="735013"/>
          </a:xfrm>
          <a:prstGeom prst="roundRect">
            <a:avLst>
              <a:gd name="adj" fmla="val 2810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latin typeface="Source Sans Pro" panose="020B0503030403020204" pitchFamily="34" charset="0"/>
                <a:ea typeface="Source Sans Pro" panose="020B0503030403020204" pitchFamily="34" charset="0"/>
              </a:rPr>
              <a:t>A. 2050 Vision</a:t>
            </a:r>
          </a:p>
        </p:txBody>
      </p:sp>
      <p:sp>
        <p:nvSpPr>
          <p:cNvPr id="81" name="Rounded Rectangle 80">
            <a:extLst>
              <a:ext uri="{FF2B5EF4-FFF2-40B4-BE49-F238E27FC236}">
                <a16:creationId xmlns:a16="http://schemas.microsoft.com/office/drawing/2014/main" id="{1779DC86-27A1-FF4C-83C2-F19F2F12F8E4}"/>
              </a:ext>
            </a:extLst>
          </p:cNvPr>
          <p:cNvSpPr/>
          <p:nvPr/>
        </p:nvSpPr>
        <p:spPr>
          <a:xfrm rot="16200000">
            <a:off x="-1504949" y="3602037"/>
            <a:ext cx="4773612" cy="735013"/>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b="1" dirty="0">
                <a:solidFill>
                  <a:schemeClr val="tx1"/>
                </a:solidFill>
                <a:latin typeface="Source Sans Pro" panose="020B0503030403020204" pitchFamily="34" charset="0"/>
                <a:ea typeface="Source Sans Pro" panose="020B0503030403020204" pitchFamily="34" charset="0"/>
              </a:rPr>
              <a:t>            Enabling Conditions</a:t>
            </a:r>
            <a:endParaRPr lang="en-US" dirty="0">
              <a:solidFill>
                <a:schemeClr val="tx1"/>
              </a:solidFill>
              <a:latin typeface="Source Sans Pro" panose="020B0503030403020204" pitchFamily="34" charset="0"/>
              <a:ea typeface="Source Sans Pro" panose="020B0503030403020204" pitchFamily="34" charset="0"/>
            </a:endParaRPr>
          </a:p>
        </p:txBody>
      </p:sp>
      <p:sp>
        <p:nvSpPr>
          <p:cNvPr id="21" name="Rounded Rectangle 20">
            <a:extLst>
              <a:ext uri="{FF2B5EF4-FFF2-40B4-BE49-F238E27FC236}">
                <a16:creationId xmlns:a16="http://schemas.microsoft.com/office/drawing/2014/main" id="{8C529305-D273-774E-8B8B-C41F6BDF6CF3}"/>
              </a:ext>
            </a:extLst>
          </p:cNvPr>
          <p:cNvSpPr/>
          <p:nvPr/>
        </p:nvSpPr>
        <p:spPr>
          <a:xfrm>
            <a:off x="5276850" y="2505075"/>
            <a:ext cx="2559050" cy="3225800"/>
          </a:xfrm>
          <a:prstGeom prst="roundRect">
            <a:avLst>
              <a:gd name="adj" fmla="val 773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fr-CA" b="1" dirty="0">
                <a:solidFill>
                  <a:schemeClr val="tx1"/>
                </a:solidFill>
                <a:latin typeface="Source Sans Pro" panose="020B0503030403020204" pitchFamily="34" charset="0"/>
                <a:ea typeface="Source Sans Pro" panose="020B0503030403020204" pitchFamily="34" charset="0"/>
              </a:rPr>
              <a:t>Goals</a:t>
            </a:r>
          </a:p>
          <a:p>
            <a:pPr algn="ctr">
              <a:defRPr/>
            </a:pPr>
            <a:r>
              <a:rPr lang="fr-CA" b="1" dirty="0">
                <a:solidFill>
                  <a:schemeClr val="tx1"/>
                </a:solidFill>
                <a:latin typeface="Source Sans Pro" panose="020B0503030403020204" pitchFamily="34" charset="0"/>
                <a:ea typeface="Source Sans Pro" panose="020B0503030403020204" pitchFamily="34" charset="0"/>
              </a:rPr>
              <a:t>From 2030 to 2050</a:t>
            </a:r>
            <a:endParaRPr lang="en-US" b="1" dirty="0">
              <a:solidFill>
                <a:schemeClr val="tx1"/>
              </a:solidFill>
              <a:latin typeface="Source Sans Pro" panose="020B0503030403020204" pitchFamily="34" charset="0"/>
              <a:ea typeface="Source Sans Pro" panose="020B0503030403020204" pitchFamily="34" charset="0"/>
            </a:endParaRPr>
          </a:p>
        </p:txBody>
      </p:sp>
      <p:sp>
        <p:nvSpPr>
          <p:cNvPr id="13319" name="Slide Number Placeholder 3">
            <a:extLst>
              <a:ext uri="{FF2B5EF4-FFF2-40B4-BE49-F238E27FC236}">
                <a16:creationId xmlns:a16="http://schemas.microsoft.com/office/drawing/2014/main" id="{78142B3E-7DBC-444C-A613-BC3CC86B604F}"/>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38CCF9C-A2C1-C045-ACE4-8D0D730CB19F}" type="slidenum">
              <a:rPr lang="en-US" altLang="en-US" sz="2400" smtClean="0">
                <a:latin typeface="Arial Narrow" panose="020B0604020202020204" pitchFamily="34" charset="0"/>
              </a:rPr>
              <a:pPr>
                <a:spcBef>
                  <a:spcPct val="0"/>
                </a:spcBef>
                <a:buFontTx/>
                <a:buNone/>
              </a:pPr>
              <a:t>12</a:t>
            </a:fld>
            <a:endParaRPr lang="en-US" altLang="en-US" sz="2400">
              <a:latin typeface="Arial Narrow" panose="020B0604020202020204" pitchFamily="34" charset="0"/>
            </a:endParaRPr>
          </a:p>
        </p:txBody>
      </p:sp>
      <p:sp>
        <p:nvSpPr>
          <p:cNvPr id="5" name="Rounded Rectangle 4">
            <a:extLst>
              <a:ext uri="{FF2B5EF4-FFF2-40B4-BE49-F238E27FC236}">
                <a16:creationId xmlns:a16="http://schemas.microsoft.com/office/drawing/2014/main" id="{9A8E56D2-C88C-D94B-AC3A-577D925D8489}"/>
              </a:ext>
            </a:extLst>
          </p:cNvPr>
          <p:cNvSpPr/>
          <p:nvPr/>
        </p:nvSpPr>
        <p:spPr>
          <a:xfrm>
            <a:off x="1314450" y="2370138"/>
            <a:ext cx="1270000" cy="3449637"/>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400" b="1" dirty="0">
                <a:solidFill>
                  <a:schemeClr val="tx1"/>
                </a:solidFill>
                <a:latin typeface="Source Sans Pro" panose="020B0503030403020204" pitchFamily="34" charset="0"/>
                <a:ea typeface="Source Sans Pro" panose="020B0503030403020204" pitchFamily="34" charset="0"/>
              </a:rPr>
              <a:t>Tools &amp; Solutions</a:t>
            </a:r>
            <a:endParaRPr lang="en-US" sz="1400" dirty="0">
              <a:solidFill>
                <a:schemeClr val="tx1"/>
              </a:solidFill>
              <a:latin typeface="Source Sans Pro" panose="020B0503030403020204" pitchFamily="34" charset="0"/>
              <a:ea typeface="Source Sans Pro" panose="020B0503030403020204" pitchFamily="34" charset="0"/>
            </a:endParaRPr>
          </a:p>
        </p:txBody>
      </p:sp>
      <p:sp>
        <p:nvSpPr>
          <p:cNvPr id="6" name="Rounded Rectangle 5">
            <a:extLst>
              <a:ext uri="{FF2B5EF4-FFF2-40B4-BE49-F238E27FC236}">
                <a16:creationId xmlns:a16="http://schemas.microsoft.com/office/drawing/2014/main" id="{845C1F5E-7DC6-8B46-8B2F-D60D83A9AC3B}"/>
              </a:ext>
            </a:extLst>
          </p:cNvPr>
          <p:cNvSpPr/>
          <p:nvPr/>
        </p:nvSpPr>
        <p:spPr>
          <a:xfrm>
            <a:off x="1344613" y="3327400"/>
            <a:ext cx="1150937" cy="39052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ounded Rectangle 6">
            <a:extLst>
              <a:ext uri="{FF2B5EF4-FFF2-40B4-BE49-F238E27FC236}">
                <a16:creationId xmlns:a16="http://schemas.microsoft.com/office/drawing/2014/main" id="{FE1AAD4B-C573-7D45-94C2-B2CCD74FD349}"/>
              </a:ext>
            </a:extLst>
          </p:cNvPr>
          <p:cNvSpPr/>
          <p:nvPr/>
        </p:nvSpPr>
        <p:spPr>
          <a:xfrm>
            <a:off x="1358900" y="4791075"/>
            <a:ext cx="1141413" cy="39052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ounded Rectangle 7">
            <a:extLst>
              <a:ext uri="{FF2B5EF4-FFF2-40B4-BE49-F238E27FC236}">
                <a16:creationId xmlns:a16="http://schemas.microsoft.com/office/drawing/2014/main" id="{BD9EF788-403F-8A41-AA16-1FBBA3CD7362}"/>
              </a:ext>
            </a:extLst>
          </p:cNvPr>
          <p:cNvSpPr/>
          <p:nvPr/>
        </p:nvSpPr>
        <p:spPr>
          <a:xfrm>
            <a:off x="1347788" y="3779838"/>
            <a:ext cx="1150937" cy="4048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ounded Rectangle 8">
            <a:extLst>
              <a:ext uri="{FF2B5EF4-FFF2-40B4-BE49-F238E27FC236}">
                <a16:creationId xmlns:a16="http://schemas.microsoft.com/office/drawing/2014/main" id="{8D61A7AC-49DB-9043-8669-CF2D1490AF52}"/>
              </a:ext>
            </a:extLst>
          </p:cNvPr>
          <p:cNvSpPr/>
          <p:nvPr/>
        </p:nvSpPr>
        <p:spPr>
          <a:xfrm>
            <a:off x="2679700" y="4249738"/>
            <a:ext cx="2149475" cy="1481137"/>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200" b="1" dirty="0">
              <a:solidFill>
                <a:schemeClr val="tx1"/>
              </a:solidFill>
              <a:latin typeface="Source Sans Pro" panose="020B0503030403020204" pitchFamily="34" charset="0"/>
              <a:ea typeface="Source Sans Pro" panose="020B0503030403020204" pitchFamily="34" charset="0"/>
            </a:endParaRPr>
          </a:p>
        </p:txBody>
      </p:sp>
      <p:sp>
        <p:nvSpPr>
          <p:cNvPr id="10" name="Rounded Rectangle 9">
            <a:extLst>
              <a:ext uri="{FF2B5EF4-FFF2-40B4-BE49-F238E27FC236}">
                <a16:creationId xmlns:a16="http://schemas.microsoft.com/office/drawing/2014/main" id="{7637807D-AB47-A741-8958-17C16031BEE5}"/>
              </a:ext>
            </a:extLst>
          </p:cNvPr>
          <p:cNvSpPr/>
          <p:nvPr/>
        </p:nvSpPr>
        <p:spPr>
          <a:xfrm>
            <a:off x="3632200" y="4660900"/>
            <a:ext cx="1397000" cy="23336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ounded Rectangle 11">
            <a:extLst>
              <a:ext uri="{FF2B5EF4-FFF2-40B4-BE49-F238E27FC236}">
                <a16:creationId xmlns:a16="http://schemas.microsoft.com/office/drawing/2014/main" id="{9B6A9168-60B3-9647-9351-E77EEA6DF28B}"/>
              </a:ext>
            </a:extLst>
          </p:cNvPr>
          <p:cNvSpPr/>
          <p:nvPr/>
        </p:nvSpPr>
        <p:spPr>
          <a:xfrm>
            <a:off x="2684463" y="2505075"/>
            <a:ext cx="2149475" cy="1633538"/>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200" b="1" dirty="0">
              <a:solidFill>
                <a:schemeClr val="tx1"/>
              </a:solidFill>
              <a:latin typeface="Source Sans Pro" panose="020B0503030403020204" pitchFamily="34" charset="0"/>
              <a:ea typeface="Source Sans Pro" panose="020B0503030403020204" pitchFamily="34" charset="0"/>
            </a:endParaRPr>
          </a:p>
        </p:txBody>
      </p:sp>
      <p:sp>
        <p:nvSpPr>
          <p:cNvPr id="13" name="Rounded Rectangle 12">
            <a:extLst>
              <a:ext uri="{FF2B5EF4-FFF2-40B4-BE49-F238E27FC236}">
                <a16:creationId xmlns:a16="http://schemas.microsoft.com/office/drawing/2014/main" id="{A7B0D90C-CEF3-FF4A-810D-C00B38DCA0DA}"/>
              </a:ext>
            </a:extLst>
          </p:cNvPr>
          <p:cNvSpPr/>
          <p:nvPr/>
        </p:nvSpPr>
        <p:spPr>
          <a:xfrm>
            <a:off x="3629025" y="2606675"/>
            <a:ext cx="1420813" cy="23336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ounded Rectangle 13">
            <a:extLst>
              <a:ext uri="{FF2B5EF4-FFF2-40B4-BE49-F238E27FC236}">
                <a16:creationId xmlns:a16="http://schemas.microsoft.com/office/drawing/2014/main" id="{C388043A-2F0D-834B-8189-C6427561FFB5}"/>
              </a:ext>
            </a:extLst>
          </p:cNvPr>
          <p:cNvSpPr/>
          <p:nvPr/>
        </p:nvSpPr>
        <p:spPr>
          <a:xfrm>
            <a:off x="3629025" y="2892425"/>
            <a:ext cx="1420813" cy="23336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ounded Rectangle 14">
            <a:extLst>
              <a:ext uri="{FF2B5EF4-FFF2-40B4-BE49-F238E27FC236}">
                <a16:creationId xmlns:a16="http://schemas.microsoft.com/office/drawing/2014/main" id="{C00CD388-DD85-1B49-9C60-E651074EDD08}"/>
              </a:ext>
            </a:extLst>
          </p:cNvPr>
          <p:cNvSpPr/>
          <p:nvPr/>
        </p:nvSpPr>
        <p:spPr>
          <a:xfrm>
            <a:off x="3625850" y="3197225"/>
            <a:ext cx="1420813" cy="23336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ounded Rectangle 15">
            <a:extLst>
              <a:ext uri="{FF2B5EF4-FFF2-40B4-BE49-F238E27FC236}">
                <a16:creationId xmlns:a16="http://schemas.microsoft.com/office/drawing/2014/main" id="{F231F5C5-7564-DE4D-BBC6-625D0277509B}"/>
              </a:ext>
            </a:extLst>
          </p:cNvPr>
          <p:cNvSpPr/>
          <p:nvPr/>
        </p:nvSpPr>
        <p:spPr>
          <a:xfrm>
            <a:off x="3619500" y="3492500"/>
            <a:ext cx="1420813" cy="23336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ounded Rectangle 16">
            <a:extLst>
              <a:ext uri="{FF2B5EF4-FFF2-40B4-BE49-F238E27FC236}">
                <a16:creationId xmlns:a16="http://schemas.microsoft.com/office/drawing/2014/main" id="{65CACFB1-6BD2-1149-A922-7AA61ED946FB}"/>
              </a:ext>
            </a:extLst>
          </p:cNvPr>
          <p:cNvSpPr/>
          <p:nvPr/>
        </p:nvSpPr>
        <p:spPr>
          <a:xfrm>
            <a:off x="3619500" y="3787775"/>
            <a:ext cx="1419225" cy="23336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ounded Rectangle 19">
            <a:extLst>
              <a:ext uri="{FF2B5EF4-FFF2-40B4-BE49-F238E27FC236}">
                <a16:creationId xmlns:a16="http://schemas.microsoft.com/office/drawing/2014/main" id="{12370A56-FF8E-FA41-9940-75606C418D86}"/>
              </a:ext>
            </a:extLst>
          </p:cNvPr>
          <p:cNvSpPr/>
          <p:nvPr/>
        </p:nvSpPr>
        <p:spPr>
          <a:xfrm>
            <a:off x="5307013" y="4017963"/>
            <a:ext cx="1085850" cy="790575"/>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050" dirty="0">
                <a:solidFill>
                  <a:schemeClr val="tx1"/>
                </a:solidFill>
                <a:latin typeface="Source Sans Pro" panose="020B0503030403020204" pitchFamily="34" charset="0"/>
                <a:ea typeface="Source Sans Pro" panose="020B0503030403020204" pitchFamily="34" charset="0"/>
              </a:rPr>
              <a:t>Sustainable </a:t>
            </a:r>
          </a:p>
          <a:p>
            <a:pPr algn="ctr">
              <a:defRPr/>
            </a:pPr>
            <a:r>
              <a:rPr lang="en-US" sz="1050" dirty="0">
                <a:solidFill>
                  <a:schemeClr val="tx1"/>
                </a:solidFill>
                <a:latin typeface="Source Sans Pro" panose="020B0503030403020204" pitchFamily="34" charset="0"/>
                <a:ea typeface="Source Sans Pro" panose="020B0503030403020204" pitchFamily="34" charset="0"/>
              </a:rPr>
              <a:t>Use</a:t>
            </a:r>
          </a:p>
        </p:txBody>
      </p:sp>
      <p:pic>
        <p:nvPicPr>
          <p:cNvPr id="13333" name="Picture 21">
            <a:extLst>
              <a:ext uri="{FF2B5EF4-FFF2-40B4-BE49-F238E27FC236}">
                <a16:creationId xmlns:a16="http://schemas.microsoft.com/office/drawing/2014/main" id="{535C7680-904F-6A4D-8804-F50F9195A8D1}"/>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5622925" y="3787775"/>
            <a:ext cx="3524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ounded Rectangle 22">
            <a:extLst>
              <a:ext uri="{FF2B5EF4-FFF2-40B4-BE49-F238E27FC236}">
                <a16:creationId xmlns:a16="http://schemas.microsoft.com/office/drawing/2014/main" id="{127B8363-CBBD-D541-966D-7F9A24BF91AD}"/>
              </a:ext>
            </a:extLst>
          </p:cNvPr>
          <p:cNvSpPr/>
          <p:nvPr/>
        </p:nvSpPr>
        <p:spPr>
          <a:xfrm>
            <a:off x="5243513" y="4759325"/>
            <a:ext cx="1155700" cy="792163"/>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050" dirty="0">
                <a:solidFill>
                  <a:schemeClr val="tx1"/>
                </a:solidFill>
                <a:latin typeface="Source Sans Pro" panose="020B0503030403020204" pitchFamily="34" charset="0"/>
                <a:ea typeface="Source Sans Pro" panose="020B0503030403020204" pitchFamily="34" charset="0"/>
              </a:rPr>
              <a:t>Benefits </a:t>
            </a:r>
          </a:p>
          <a:p>
            <a:pPr algn="ctr">
              <a:defRPr/>
            </a:pPr>
            <a:r>
              <a:rPr lang="en-US" sz="1050" dirty="0">
                <a:solidFill>
                  <a:schemeClr val="tx1"/>
                </a:solidFill>
                <a:latin typeface="Source Sans Pro" panose="020B0503030403020204" pitchFamily="34" charset="0"/>
                <a:ea typeface="Source Sans Pro" panose="020B0503030403020204" pitchFamily="34" charset="0"/>
              </a:rPr>
              <a:t>Shared Equitably </a:t>
            </a:r>
          </a:p>
        </p:txBody>
      </p:sp>
      <p:pic>
        <p:nvPicPr>
          <p:cNvPr id="13335" name="Picture 23">
            <a:extLst>
              <a:ext uri="{FF2B5EF4-FFF2-40B4-BE49-F238E27FC236}">
                <a16:creationId xmlns:a16="http://schemas.microsoft.com/office/drawing/2014/main" id="{6F39118C-C32D-C04B-8D9A-42434C667B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11813" y="5324475"/>
            <a:ext cx="4540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6" name="Picture 24">
            <a:extLst>
              <a:ext uri="{FF2B5EF4-FFF2-40B4-BE49-F238E27FC236}">
                <a16:creationId xmlns:a16="http://schemas.microsoft.com/office/drawing/2014/main" id="{C7F27F70-E530-B944-BC10-0D9953FBFC8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01938" y="5154613"/>
            <a:ext cx="5111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7" name="Picture 28">
            <a:extLst>
              <a:ext uri="{FF2B5EF4-FFF2-40B4-BE49-F238E27FC236}">
                <a16:creationId xmlns:a16="http://schemas.microsoft.com/office/drawing/2014/main" id="{4976F830-3D38-024F-A855-85EBBE4A05F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29238" y="3927475"/>
            <a:ext cx="201612"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8" name="Picture 29">
            <a:extLst>
              <a:ext uri="{FF2B5EF4-FFF2-40B4-BE49-F238E27FC236}">
                <a16:creationId xmlns:a16="http://schemas.microsoft.com/office/drawing/2014/main" id="{38A1FB67-36E7-6E4F-B24A-A3AB4A8120F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97600" y="3889375"/>
            <a:ext cx="20161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9" name="Picture 30">
            <a:extLst>
              <a:ext uri="{FF2B5EF4-FFF2-40B4-BE49-F238E27FC236}">
                <a16:creationId xmlns:a16="http://schemas.microsoft.com/office/drawing/2014/main" id="{74F60E2C-13A2-1542-A1A9-180D60CFC61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22888" y="4497388"/>
            <a:ext cx="20320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0" name="Picture 31">
            <a:extLst>
              <a:ext uri="{FF2B5EF4-FFF2-40B4-BE49-F238E27FC236}">
                <a16:creationId xmlns:a16="http://schemas.microsoft.com/office/drawing/2014/main" id="{99C491A0-0203-4549-91D2-11A21C2C251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69013" y="4497388"/>
            <a:ext cx="20320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1" name="Picture 32">
            <a:extLst>
              <a:ext uri="{FF2B5EF4-FFF2-40B4-BE49-F238E27FC236}">
                <a16:creationId xmlns:a16="http://schemas.microsoft.com/office/drawing/2014/main" id="{279B24F4-4C03-C14F-9648-A3DAE09A62F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530850" y="4440238"/>
            <a:ext cx="5540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2" name="Picture 33">
            <a:extLst>
              <a:ext uri="{FF2B5EF4-FFF2-40B4-BE49-F238E27FC236}">
                <a16:creationId xmlns:a16="http://schemas.microsoft.com/office/drawing/2014/main" id="{F0174468-B233-6F4C-867A-18C4F17A398B}"/>
              </a:ext>
            </a:extLst>
          </p:cNvPr>
          <p:cNvPicPr>
            <a:picLocks noChangeAspect="1"/>
          </p:cNvPicPr>
          <p:nvPr/>
        </p:nvPicPr>
        <p:blipFill>
          <a:blip r:embed="rId9" cstate="hqprint">
            <a:extLst>
              <a:ext uri="{28A0092B-C50C-407E-A947-70E740481C1C}">
                <a14:useLocalDpi xmlns:a14="http://schemas.microsoft.com/office/drawing/2010/main" val="0"/>
              </a:ext>
            </a:extLst>
          </a:blip>
          <a:srcRect l="5849" t="52238" r="65689" b="9525"/>
          <a:stretch>
            <a:fillRect/>
          </a:stretch>
        </p:blipFill>
        <p:spPr bwMode="auto">
          <a:xfrm>
            <a:off x="6934200" y="3209925"/>
            <a:ext cx="5461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3" name="Picture 34">
            <a:extLst>
              <a:ext uri="{FF2B5EF4-FFF2-40B4-BE49-F238E27FC236}">
                <a16:creationId xmlns:a16="http://schemas.microsoft.com/office/drawing/2014/main" id="{A0659C8C-F8AA-6C4C-AC3E-384CDC245005}"/>
              </a:ext>
            </a:extLst>
          </p:cNvPr>
          <p:cNvPicPr>
            <a:picLocks noChangeAspect="1"/>
          </p:cNvPicPr>
          <p:nvPr/>
        </p:nvPicPr>
        <p:blipFill>
          <a:blip r:embed="rId10">
            <a:extLst>
              <a:ext uri="{28A0092B-C50C-407E-A947-70E740481C1C}">
                <a14:useLocalDpi xmlns:a14="http://schemas.microsoft.com/office/drawing/2010/main" val="0"/>
              </a:ext>
            </a:extLst>
          </a:blip>
          <a:srcRect t="16019" b="20441"/>
          <a:stretch>
            <a:fillRect/>
          </a:stretch>
        </p:blipFill>
        <p:spPr bwMode="auto">
          <a:xfrm>
            <a:off x="6848475" y="4692650"/>
            <a:ext cx="7175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4" name="Picture 35">
            <a:extLst>
              <a:ext uri="{FF2B5EF4-FFF2-40B4-BE49-F238E27FC236}">
                <a16:creationId xmlns:a16="http://schemas.microsoft.com/office/drawing/2014/main" id="{57EB2ABF-6FA9-B84A-9A88-DD0B8D55DA13}"/>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031038" y="4510088"/>
            <a:ext cx="363537"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Box 36">
            <a:extLst>
              <a:ext uri="{FF2B5EF4-FFF2-40B4-BE49-F238E27FC236}">
                <a16:creationId xmlns:a16="http://schemas.microsoft.com/office/drawing/2014/main" id="{D5D45BF2-D083-3D49-87CB-64FEC9AAC56C}"/>
              </a:ext>
            </a:extLst>
          </p:cNvPr>
          <p:cNvSpPr txBox="1"/>
          <p:nvPr/>
        </p:nvSpPr>
        <p:spPr>
          <a:xfrm>
            <a:off x="1284288" y="4765675"/>
            <a:ext cx="1147762" cy="342900"/>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latin typeface="Source Sans Pro" panose="020B0503030403020204" pitchFamily="34" charset="0"/>
                <a:ea typeface="Source Sans Pro" panose="020B0503030403020204" pitchFamily="34" charset="0"/>
              </a:rPr>
              <a:t>Behaviour Change</a:t>
            </a:r>
          </a:p>
        </p:txBody>
      </p:sp>
      <p:sp>
        <p:nvSpPr>
          <p:cNvPr id="38" name="TextBox 37">
            <a:extLst>
              <a:ext uri="{FF2B5EF4-FFF2-40B4-BE49-F238E27FC236}">
                <a16:creationId xmlns:a16="http://schemas.microsoft.com/office/drawing/2014/main" id="{94D3F309-94B3-904E-A160-616A66BFA3CD}"/>
              </a:ext>
            </a:extLst>
          </p:cNvPr>
          <p:cNvSpPr txBox="1"/>
          <p:nvPr/>
        </p:nvSpPr>
        <p:spPr>
          <a:xfrm>
            <a:off x="1290638" y="3779838"/>
            <a:ext cx="1296987" cy="392112"/>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latin typeface="Source Sans Pro" panose="020B0503030403020204" pitchFamily="34" charset="0"/>
                <a:ea typeface="Source Sans Pro" panose="020B0503030403020204" pitchFamily="34" charset="0"/>
              </a:rPr>
              <a:t>Laws, Regulations, Policies</a:t>
            </a:r>
          </a:p>
        </p:txBody>
      </p:sp>
      <p:sp>
        <p:nvSpPr>
          <p:cNvPr id="39" name="TextBox 38">
            <a:extLst>
              <a:ext uri="{FF2B5EF4-FFF2-40B4-BE49-F238E27FC236}">
                <a16:creationId xmlns:a16="http://schemas.microsoft.com/office/drawing/2014/main" id="{CDB54D27-C969-184A-AE8D-338FA3765FEF}"/>
              </a:ext>
            </a:extLst>
          </p:cNvPr>
          <p:cNvSpPr txBox="1"/>
          <p:nvPr/>
        </p:nvSpPr>
        <p:spPr>
          <a:xfrm>
            <a:off x="1290638" y="3330575"/>
            <a:ext cx="1138237" cy="414338"/>
          </a:xfrm>
          <a:prstGeom prst="rect">
            <a:avLst/>
          </a:prstGeom>
          <a:noFill/>
          <a:ln>
            <a:noFill/>
          </a:ln>
        </p:spPr>
        <p:style>
          <a:lnRef idx="0">
            <a:scrgbClr r="0" g="0" b="0"/>
          </a:lnRef>
          <a:fillRef idx="0">
            <a:scrgbClr r="0" g="0" b="0"/>
          </a:fillRef>
          <a:effectRef idx="0">
            <a:scrgbClr r="0" g="0" b="0"/>
          </a:effectRef>
          <a:fontRef idx="minor">
            <a:schemeClr val="lt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Incentives &amp; Economics</a:t>
            </a:r>
          </a:p>
        </p:txBody>
      </p:sp>
      <p:pic>
        <p:nvPicPr>
          <p:cNvPr id="13348" name="Picture 39">
            <a:extLst>
              <a:ext uri="{FF2B5EF4-FFF2-40B4-BE49-F238E27FC236}">
                <a16:creationId xmlns:a16="http://schemas.microsoft.com/office/drawing/2014/main" id="{77D5F91D-360E-604A-A870-55C82C8206D4}"/>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643063" y="2897188"/>
            <a:ext cx="60801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9" name="Rectangle 40">
            <a:extLst>
              <a:ext uri="{FF2B5EF4-FFF2-40B4-BE49-F238E27FC236}">
                <a16:creationId xmlns:a16="http://schemas.microsoft.com/office/drawing/2014/main" id="{CCAC5E02-16FF-FA49-B7D4-D9BADB3AE20D}"/>
              </a:ext>
            </a:extLst>
          </p:cNvPr>
          <p:cNvSpPr>
            <a:spLocks noChangeArrowheads="1"/>
          </p:cNvSpPr>
          <p:nvPr/>
        </p:nvSpPr>
        <p:spPr bwMode="auto">
          <a:xfrm>
            <a:off x="2776538" y="2590800"/>
            <a:ext cx="1166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b="1">
                <a:latin typeface="Source Sans Pro" panose="020B0503030403020204" pitchFamily="34" charset="0"/>
                <a:ea typeface="Source Sans Pro" panose="020B0503030403020204" pitchFamily="34" charset="0"/>
                <a:cs typeface="Source Sans Pro" panose="020B0503030403020204" pitchFamily="34" charset="0"/>
              </a:rPr>
              <a:t>Reducing Threats</a:t>
            </a:r>
          </a:p>
        </p:txBody>
      </p:sp>
      <p:sp>
        <p:nvSpPr>
          <p:cNvPr id="42" name="TextBox 41">
            <a:extLst>
              <a:ext uri="{FF2B5EF4-FFF2-40B4-BE49-F238E27FC236}">
                <a16:creationId xmlns:a16="http://schemas.microsoft.com/office/drawing/2014/main" id="{18637443-AD0A-2F42-A3BF-01F84D34BC33}"/>
              </a:ext>
            </a:extLst>
          </p:cNvPr>
          <p:cNvSpPr txBox="1"/>
          <p:nvPr/>
        </p:nvSpPr>
        <p:spPr>
          <a:xfrm>
            <a:off x="3659188" y="2617788"/>
            <a:ext cx="1417637"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Land Use Change</a:t>
            </a:r>
          </a:p>
        </p:txBody>
      </p:sp>
      <p:sp>
        <p:nvSpPr>
          <p:cNvPr id="43" name="TextBox 42">
            <a:extLst>
              <a:ext uri="{FF2B5EF4-FFF2-40B4-BE49-F238E27FC236}">
                <a16:creationId xmlns:a16="http://schemas.microsoft.com/office/drawing/2014/main" id="{D9E5C5BB-4A95-C349-8CA6-155E708AD9EF}"/>
              </a:ext>
            </a:extLst>
          </p:cNvPr>
          <p:cNvSpPr txBox="1"/>
          <p:nvPr/>
        </p:nvSpPr>
        <p:spPr>
          <a:xfrm>
            <a:off x="3659188" y="2878138"/>
            <a:ext cx="14097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Climate Change</a:t>
            </a:r>
          </a:p>
        </p:txBody>
      </p:sp>
      <p:sp>
        <p:nvSpPr>
          <p:cNvPr id="44" name="TextBox 43">
            <a:extLst>
              <a:ext uri="{FF2B5EF4-FFF2-40B4-BE49-F238E27FC236}">
                <a16:creationId xmlns:a16="http://schemas.microsoft.com/office/drawing/2014/main" id="{6F3CCC67-3104-4843-B641-AF977446CD7E}"/>
              </a:ext>
            </a:extLst>
          </p:cNvPr>
          <p:cNvSpPr txBox="1"/>
          <p:nvPr/>
        </p:nvSpPr>
        <p:spPr>
          <a:xfrm>
            <a:off x="3654425" y="3784600"/>
            <a:ext cx="1417638"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Invasive Species</a:t>
            </a:r>
          </a:p>
        </p:txBody>
      </p:sp>
      <p:sp>
        <p:nvSpPr>
          <p:cNvPr id="45" name="TextBox 44">
            <a:extLst>
              <a:ext uri="{FF2B5EF4-FFF2-40B4-BE49-F238E27FC236}">
                <a16:creationId xmlns:a16="http://schemas.microsoft.com/office/drawing/2014/main" id="{678D1251-A8E4-714F-B1D9-6002598E650E}"/>
              </a:ext>
            </a:extLst>
          </p:cNvPr>
          <p:cNvSpPr txBox="1"/>
          <p:nvPr/>
        </p:nvSpPr>
        <p:spPr>
          <a:xfrm>
            <a:off x="3657600" y="3184525"/>
            <a:ext cx="1409700"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Pollution</a:t>
            </a:r>
          </a:p>
        </p:txBody>
      </p:sp>
      <p:sp>
        <p:nvSpPr>
          <p:cNvPr id="46" name="TextBox 45">
            <a:extLst>
              <a:ext uri="{FF2B5EF4-FFF2-40B4-BE49-F238E27FC236}">
                <a16:creationId xmlns:a16="http://schemas.microsoft.com/office/drawing/2014/main" id="{3A47D46C-0AB8-4749-889D-94A1C31032CD}"/>
              </a:ext>
            </a:extLst>
          </p:cNvPr>
          <p:cNvSpPr txBox="1"/>
          <p:nvPr/>
        </p:nvSpPr>
        <p:spPr>
          <a:xfrm>
            <a:off x="3659188" y="3487738"/>
            <a:ext cx="1417637"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Over Exploitation</a:t>
            </a:r>
          </a:p>
        </p:txBody>
      </p:sp>
      <p:sp>
        <p:nvSpPr>
          <p:cNvPr id="13355" name="Rectangle 46">
            <a:extLst>
              <a:ext uri="{FF2B5EF4-FFF2-40B4-BE49-F238E27FC236}">
                <a16:creationId xmlns:a16="http://schemas.microsoft.com/office/drawing/2014/main" id="{FD51A26A-EBA3-4943-B77E-DF68600B2572}"/>
              </a:ext>
            </a:extLst>
          </p:cNvPr>
          <p:cNvSpPr>
            <a:spLocks noChangeArrowheads="1"/>
          </p:cNvSpPr>
          <p:nvPr/>
        </p:nvSpPr>
        <p:spPr bwMode="auto">
          <a:xfrm>
            <a:off x="2770188" y="4292600"/>
            <a:ext cx="8286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b="1">
                <a:latin typeface="Source Sans Pro" panose="020B0503030403020204" pitchFamily="34" charset="0"/>
                <a:ea typeface="Source Sans Pro" panose="020B0503030403020204" pitchFamily="34" charset="0"/>
                <a:cs typeface="Source Sans Pro" panose="020B0503030403020204" pitchFamily="34" charset="0"/>
              </a:rPr>
              <a:t>Meeting People Needs</a:t>
            </a:r>
          </a:p>
        </p:txBody>
      </p:sp>
      <p:sp>
        <p:nvSpPr>
          <p:cNvPr id="48" name="TextBox 47">
            <a:extLst>
              <a:ext uri="{FF2B5EF4-FFF2-40B4-BE49-F238E27FC236}">
                <a16:creationId xmlns:a16="http://schemas.microsoft.com/office/drawing/2014/main" id="{F96E405E-1ABF-4745-80E1-20271AC46120}"/>
              </a:ext>
            </a:extLst>
          </p:cNvPr>
          <p:cNvSpPr txBox="1"/>
          <p:nvPr/>
        </p:nvSpPr>
        <p:spPr>
          <a:xfrm>
            <a:off x="3597275" y="4656138"/>
            <a:ext cx="1374775"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Sustainable Use</a:t>
            </a:r>
          </a:p>
        </p:txBody>
      </p:sp>
      <p:sp>
        <p:nvSpPr>
          <p:cNvPr id="50" name="Rounded Rectangle 49">
            <a:extLst>
              <a:ext uri="{FF2B5EF4-FFF2-40B4-BE49-F238E27FC236}">
                <a16:creationId xmlns:a16="http://schemas.microsoft.com/office/drawing/2014/main" id="{5E7DB2C8-C066-AA4B-BDD9-20EABAE3BD02}"/>
              </a:ext>
            </a:extLst>
          </p:cNvPr>
          <p:cNvSpPr/>
          <p:nvPr/>
        </p:nvSpPr>
        <p:spPr>
          <a:xfrm>
            <a:off x="514350" y="5843588"/>
            <a:ext cx="5162550" cy="709612"/>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dirty="0">
              <a:solidFill>
                <a:schemeClr val="tx1"/>
              </a:solidFill>
              <a:latin typeface="Source Sans Pro" panose="020B0503030403020204" pitchFamily="34" charset="0"/>
              <a:ea typeface="Source Sans Pro" panose="020B0503030403020204" pitchFamily="34" charset="0"/>
            </a:endParaRPr>
          </a:p>
        </p:txBody>
      </p:sp>
      <p:sp>
        <p:nvSpPr>
          <p:cNvPr id="13358" name="Rectangle 50">
            <a:extLst>
              <a:ext uri="{FF2B5EF4-FFF2-40B4-BE49-F238E27FC236}">
                <a16:creationId xmlns:a16="http://schemas.microsoft.com/office/drawing/2014/main" id="{996543FF-FC20-F641-9825-F4A458E41B43}"/>
              </a:ext>
            </a:extLst>
          </p:cNvPr>
          <p:cNvSpPr>
            <a:spLocks noChangeArrowheads="1"/>
          </p:cNvSpPr>
          <p:nvPr/>
        </p:nvSpPr>
        <p:spPr bwMode="auto">
          <a:xfrm>
            <a:off x="590550" y="5883275"/>
            <a:ext cx="17383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1">
                <a:latin typeface="Source Sans Pro" panose="020B0503030403020204" pitchFamily="34" charset="0"/>
                <a:ea typeface="Source Sans Pro" panose="020B0503030403020204" pitchFamily="34" charset="0"/>
                <a:cs typeface="Source Sans Pro" panose="020B0503030403020204" pitchFamily="34" charset="0"/>
              </a:rPr>
              <a:t>Responsibility &amp; Transparency</a:t>
            </a:r>
            <a:endParaRPr lang="en-US" altLang="en-US" sz="1800">
              <a:latin typeface="Source Sans Pro" panose="020B0503030403020204" pitchFamily="34" charset="0"/>
              <a:ea typeface="Source Sans Pro" panose="020B0503030403020204" pitchFamily="34" charset="0"/>
              <a:cs typeface="Source Sans Pro" panose="020B0503030403020204" pitchFamily="34" charset="0"/>
            </a:endParaRPr>
          </a:p>
        </p:txBody>
      </p:sp>
      <p:sp>
        <p:nvSpPr>
          <p:cNvPr id="52" name="Rounded Rectangle 51">
            <a:extLst>
              <a:ext uri="{FF2B5EF4-FFF2-40B4-BE49-F238E27FC236}">
                <a16:creationId xmlns:a16="http://schemas.microsoft.com/office/drawing/2014/main" id="{756B65A7-45AA-B642-9C54-114921F1494F}"/>
              </a:ext>
            </a:extLst>
          </p:cNvPr>
          <p:cNvSpPr/>
          <p:nvPr/>
        </p:nvSpPr>
        <p:spPr>
          <a:xfrm>
            <a:off x="3357563" y="6246813"/>
            <a:ext cx="960437" cy="2333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Rounded Rectangle 52">
            <a:extLst>
              <a:ext uri="{FF2B5EF4-FFF2-40B4-BE49-F238E27FC236}">
                <a16:creationId xmlns:a16="http://schemas.microsoft.com/office/drawing/2014/main" id="{BABC4D71-CEC8-8C4C-8C1E-5798BDB4876E}"/>
              </a:ext>
            </a:extLst>
          </p:cNvPr>
          <p:cNvSpPr/>
          <p:nvPr/>
        </p:nvSpPr>
        <p:spPr>
          <a:xfrm>
            <a:off x="3357563" y="5961063"/>
            <a:ext cx="960437" cy="2333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Rounded Rectangle 53">
            <a:extLst>
              <a:ext uri="{FF2B5EF4-FFF2-40B4-BE49-F238E27FC236}">
                <a16:creationId xmlns:a16="http://schemas.microsoft.com/office/drawing/2014/main" id="{C7583D59-A2D4-FE4E-9EA1-FA9353941E9C}"/>
              </a:ext>
            </a:extLst>
          </p:cNvPr>
          <p:cNvSpPr/>
          <p:nvPr/>
        </p:nvSpPr>
        <p:spPr>
          <a:xfrm>
            <a:off x="4516438" y="5959475"/>
            <a:ext cx="960437" cy="23336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TextBox 54">
            <a:extLst>
              <a:ext uri="{FF2B5EF4-FFF2-40B4-BE49-F238E27FC236}">
                <a16:creationId xmlns:a16="http://schemas.microsoft.com/office/drawing/2014/main" id="{485668E3-3AFF-E24E-801C-07B96F862F77}"/>
              </a:ext>
            </a:extLst>
          </p:cNvPr>
          <p:cNvSpPr txBox="1"/>
          <p:nvPr/>
        </p:nvSpPr>
        <p:spPr>
          <a:xfrm>
            <a:off x="3506788" y="6232525"/>
            <a:ext cx="711200" cy="254000"/>
          </a:xfrm>
          <a:prstGeom prst="rect">
            <a:avLst/>
          </a:prstGeom>
          <a:noFill/>
        </p:spPr>
        <p:txBody>
          <a:bodyPr wrap="none">
            <a:spAutoFit/>
          </a:bodyPr>
          <a:lstStyle/>
          <a:p>
            <a:pPr>
              <a:defRPr/>
            </a:pPr>
            <a:r>
              <a:rPr lang="en-US" sz="1050" dirty="0">
                <a:solidFill>
                  <a:schemeClr val="tx1">
                    <a:lumMod val="85000"/>
                    <a:lumOff val="15000"/>
                  </a:schemeClr>
                </a:solidFill>
              </a:rPr>
              <a:t>Planning</a:t>
            </a:r>
          </a:p>
        </p:txBody>
      </p:sp>
      <p:sp>
        <p:nvSpPr>
          <p:cNvPr id="56" name="TextBox 55">
            <a:extLst>
              <a:ext uri="{FF2B5EF4-FFF2-40B4-BE49-F238E27FC236}">
                <a16:creationId xmlns:a16="http://schemas.microsoft.com/office/drawing/2014/main" id="{FC7F43CB-F84F-0645-867B-2F8AC2B73F00}"/>
              </a:ext>
            </a:extLst>
          </p:cNvPr>
          <p:cNvSpPr txBox="1"/>
          <p:nvPr/>
        </p:nvSpPr>
        <p:spPr>
          <a:xfrm>
            <a:off x="3463925" y="5945188"/>
            <a:ext cx="771525" cy="254000"/>
          </a:xfrm>
          <a:prstGeom prst="rect">
            <a:avLst/>
          </a:prstGeom>
          <a:noFill/>
        </p:spPr>
        <p:txBody>
          <a:bodyPr wrap="none">
            <a:spAutoFit/>
          </a:bodyPr>
          <a:lstStyle/>
          <a:p>
            <a:pPr>
              <a:defRPr/>
            </a:pPr>
            <a:r>
              <a:rPr lang="en-US" sz="1050" dirty="0">
                <a:solidFill>
                  <a:schemeClr val="tx1">
                    <a:lumMod val="85000"/>
                    <a:lumOff val="15000"/>
                  </a:schemeClr>
                </a:solidFill>
              </a:rPr>
              <a:t>Reporting</a:t>
            </a:r>
          </a:p>
        </p:txBody>
      </p:sp>
      <p:sp>
        <p:nvSpPr>
          <p:cNvPr id="57" name="TextBox 56">
            <a:extLst>
              <a:ext uri="{FF2B5EF4-FFF2-40B4-BE49-F238E27FC236}">
                <a16:creationId xmlns:a16="http://schemas.microsoft.com/office/drawing/2014/main" id="{3D1D22D4-8AF0-5E47-AC94-136F54B32748}"/>
              </a:ext>
            </a:extLst>
          </p:cNvPr>
          <p:cNvSpPr txBox="1"/>
          <p:nvPr/>
        </p:nvSpPr>
        <p:spPr>
          <a:xfrm>
            <a:off x="4664075" y="5961063"/>
            <a:ext cx="628650" cy="254000"/>
          </a:xfrm>
          <a:prstGeom prst="rect">
            <a:avLst/>
          </a:prstGeom>
          <a:noFill/>
        </p:spPr>
        <p:txBody>
          <a:bodyPr wrap="none">
            <a:spAutoFit/>
          </a:bodyPr>
          <a:lstStyle/>
          <a:p>
            <a:pPr>
              <a:defRPr/>
            </a:pPr>
            <a:r>
              <a:rPr lang="en-US" sz="1050" dirty="0">
                <a:solidFill>
                  <a:schemeClr val="tx1">
                    <a:lumMod val="85000"/>
                    <a:lumOff val="15000"/>
                  </a:schemeClr>
                </a:solidFill>
              </a:rPr>
              <a:t>Review</a:t>
            </a:r>
          </a:p>
        </p:txBody>
      </p:sp>
      <p:sp>
        <p:nvSpPr>
          <p:cNvPr id="58" name="Rounded Rectangle 57">
            <a:extLst>
              <a:ext uri="{FF2B5EF4-FFF2-40B4-BE49-F238E27FC236}">
                <a16:creationId xmlns:a16="http://schemas.microsoft.com/office/drawing/2014/main" id="{16BB1D74-31A3-394C-AADF-36B10836F2FA}"/>
              </a:ext>
            </a:extLst>
          </p:cNvPr>
          <p:cNvSpPr/>
          <p:nvPr/>
        </p:nvSpPr>
        <p:spPr>
          <a:xfrm>
            <a:off x="531813" y="1582738"/>
            <a:ext cx="5065712" cy="735012"/>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dirty="0">
              <a:solidFill>
                <a:schemeClr val="tx1"/>
              </a:solidFill>
              <a:latin typeface="Source Sans Pro" panose="020B0503030403020204" pitchFamily="34" charset="0"/>
              <a:ea typeface="Source Sans Pro" panose="020B0503030403020204" pitchFamily="34" charset="0"/>
            </a:endParaRPr>
          </a:p>
        </p:txBody>
      </p:sp>
      <p:sp>
        <p:nvSpPr>
          <p:cNvPr id="13366" name="Rectangle 58">
            <a:extLst>
              <a:ext uri="{FF2B5EF4-FFF2-40B4-BE49-F238E27FC236}">
                <a16:creationId xmlns:a16="http://schemas.microsoft.com/office/drawing/2014/main" id="{BD57E605-ACC1-B443-8B06-DD5DAB45AC9A}"/>
              </a:ext>
            </a:extLst>
          </p:cNvPr>
          <p:cNvSpPr>
            <a:spLocks noChangeArrowheads="1"/>
          </p:cNvSpPr>
          <p:nvPr/>
        </p:nvSpPr>
        <p:spPr bwMode="auto">
          <a:xfrm>
            <a:off x="590550" y="1647825"/>
            <a:ext cx="17764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1">
                <a:latin typeface="Source Sans Pro" panose="020B0503030403020204" pitchFamily="34" charset="0"/>
                <a:ea typeface="Source Sans Pro" panose="020B0503030403020204" pitchFamily="34" charset="0"/>
                <a:cs typeface="Source Sans Pro" panose="020B0503030403020204" pitchFamily="34" charset="0"/>
              </a:rPr>
              <a:t>Means of </a:t>
            </a:r>
          </a:p>
          <a:p>
            <a:pPr>
              <a:spcBef>
                <a:spcPct val="0"/>
              </a:spcBef>
              <a:buFontTx/>
              <a:buNone/>
            </a:pPr>
            <a:r>
              <a:rPr lang="fr-CA" altLang="en-US" sz="1800" b="1">
                <a:latin typeface="Source Sans Pro" panose="020B0503030403020204" pitchFamily="34" charset="0"/>
                <a:ea typeface="Source Sans Pro" panose="020B0503030403020204" pitchFamily="34" charset="0"/>
                <a:cs typeface="Source Sans Pro" panose="020B0503030403020204" pitchFamily="34" charset="0"/>
              </a:rPr>
              <a:t>Implementation</a:t>
            </a:r>
            <a:endParaRPr lang="en-US" altLang="en-US" sz="1800">
              <a:latin typeface="Source Sans Pro" panose="020B0503030403020204" pitchFamily="34" charset="0"/>
              <a:ea typeface="Source Sans Pro" panose="020B0503030403020204" pitchFamily="34" charset="0"/>
              <a:cs typeface="Source Sans Pro" panose="020B0503030403020204" pitchFamily="34" charset="0"/>
            </a:endParaRPr>
          </a:p>
        </p:txBody>
      </p:sp>
      <p:sp>
        <p:nvSpPr>
          <p:cNvPr id="60" name="Rounded Rectangle 59">
            <a:extLst>
              <a:ext uri="{FF2B5EF4-FFF2-40B4-BE49-F238E27FC236}">
                <a16:creationId xmlns:a16="http://schemas.microsoft.com/office/drawing/2014/main" id="{C20211BE-1BEB-0C41-A21C-7D56FF9478E5}"/>
              </a:ext>
            </a:extLst>
          </p:cNvPr>
          <p:cNvSpPr/>
          <p:nvPr/>
        </p:nvSpPr>
        <p:spPr>
          <a:xfrm>
            <a:off x="3929063" y="1981200"/>
            <a:ext cx="1543050" cy="20002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 name="TextBox 60">
            <a:extLst>
              <a:ext uri="{FF2B5EF4-FFF2-40B4-BE49-F238E27FC236}">
                <a16:creationId xmlns:a16="http://schemas.microsoft.com/office/drawing/2014/main" id="{5778EE0B-AF96-4844-B741-3EDC3414F99C}"/>
              </a:ext>
            </a:extLst>
          </p:cNvPr>
          <p:cNvSpPr txBox="1"/>
          <p:nvPr/>
        </p:nvSpPr>
        <p:spPr>
          <a:xfrm>
            <a:off x="4022725" y="1958975"/>
            <a:ext cx="1666875" cy="254000"/>
          </a:xfrm>
          <a:prstGeom prst="rect">
            <a:avLst/>
          </a:prstGeom>
          <a:noFill/>
        </p:spPr>
        <p:txBody>
          <a:bodyPr>
            <a:spAutoFit/>
          </a:bodyPr>
          <a:lstStyle/>
          <a:p>
            <a:pPr>
              <a:defRPr/>
            </a:pPr>
            <a:r>
              <a:rPr lang="en-US" sz="1050" dirty="0">
                <a:solidFill>
                  <a:schemeClr val="tx1">
                    <a:lumMod val="85000"/>
                    <a:lumOff val="15000"/>
                  </a:schemeClr>
                </a:solidFill>
                <a:latin typeface="Source Sans Pro" panose="020B0503030403020204" pitchFamily="34" charset="0"/>
                <a:ea typeface="Source Sans Pro" panose="020B0503030403020204" pitchFamily="34" charset="0"/>
              </a:rPr>
              <a:t>Traditional Knowledge</a:t>
            </a:r>
          </a:p>
        </p:txBody>
      </p:sp>
      <p:sp>
        <p:nvSpPr>
          <p:cNvPr id="64" name="Rounded Rectangle 63">
            <a:extLst>
              <a:ext uri="{FF2B5EF4-FFF2-40B4-BE49-F238E27FC236}">
                <a16:creationId xmlns:a16="http://schemas.microsoft.com/office/drawing/2014/main" id="{DC959664-BC64-E04A-A079-B87F2B302496}"/>
              </a:ext>
            </a:extLst>
          </p:cNvPr>
          <p:cNvSpPr/>
          <p:nvPr/>
        </p:nvSpPr>
        <p:spPr>
          <a:xfrm>
            <a:off x="2719388" y="1704975"/>
            <a:ext cx="1127125" cy="2143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 name="TextBox 64">
            <a:extLst>
              <a:ext uri="{FF2B5EF4-FFF2-40B4-BE49-F238E27FC236}">
                <a16:creationId xmlns:a16="http://schemas.microsoft.com/office/drawing/2014/main" id="{F3A91B18-F122-0E4E-8A86-39108467B4C8}"/>
              </a:ext>
            </a:extLst>
          </p:cNvPr>
          <p:cNvSpPr txBox="1"/>
          <p:nvPr/>
        </p:nvSpPr>
        <p:spPr>
          <a:xfrm>
            <a:off x="2678113" y="1684338"/>
            <a:ext cx="1257300" cy="254000"/>
          </a:xfrm>
          <a:prstGeom prst="rect">
            <a:avLst/>
          </a:prstGeom>
          <a:noFill/>
        </p:spPr>
        <p:txBody>
          <a:bodyPr>
            <a:spAutoFit/>
          </a:bodyPr>
          <a:lstStyle/>
          <a:p>
            <a:pPr>
              <a:defRPr/>
            </a:pPr>
            <a:r>
              <a:rPr lang="en-US" sz="1050" dirty="0">
                <a:solidFill>
                  <a:schemeClr val="tx1">
                    <a:lumMod val="85000"/>
                    <a:lumOff val="15000"/>
                  </a:schemeClr>
                </a:solidFill>
                <a:latin typeface="Source Sans Pro" panose="020B0503030403020204" pitchFamily="34" charset="0"/>
                <a:ea typeface="Source Sans Pro" panose="020B0503030403020204" pitchFamily="34" charset="0"/>
              </a:rPr>
              <a:t>Capacity Building</a:t>
            </a:r>
          </a:p>
        </p:txBody>
      </p:sp>
      <p:sp>
        <p:nvSpPr>
          <p:cNvPr id="66" name="Rounded Rectangle 65">
            <a:extLst>
              <a:ext uri="{FF2B5EF4-FFF2-40B4-BE49-F238E27FC236}">
                <a16:creationId xmlns:a16="http://schemas.microsoft.com/office/drawing/2014/main" id="{E840EB63-21ED-3A4B-A341-2C81775BBE0A}"/>
              </a:ext>
            </a:extLst>
          </p:cNvPr>
          <p:cNvSpPr/>
          <p:nvPr/>
        </p:nvSpPr>
        <p:spPr>
          <a:xfrm>
            <a:off x="2298700" y="1965325"/>
            <a:ext cx="1543050" cy="20478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 name="TextBox 66">
            <a:extLst>
              <a:ext uri="{FF2B5EF4-FFF2-40B4-BE49-F238E27FC236}">
                <a16:creationId xmlns:a16="http://schemas.microsoft.com/office/drawing/2014/main" id="{05428F0B-F894-2A45-8757-8E48E213FC1B}"/>
              </a:ext>
            </a:extLst>
          </p:cNvPr>
          <p:cNvSpPr txBox="1"/>
          <p:nvPr/>
        </p:nvSpPr>
        <p:spPr>
          <a:xfrm>
            <a:off x="2379663" y="1930400"/>
            <a:ext cx="1666875" cy="415925"/>
          </a:xfrm>
          <a:prstGeom prst="rect">
            <a:avLst/>
          </a:prstGeom>
          <a:noFill/>
        </p:spPr>
        <p:txBody>
          <a:bodyPr>
            <a:spAutoFit/>
          </a:bodyPr>
          <a:lstStyle/>
          <a:p>
            <a:pPr>
              <a:defRPr/>
            </a:pPr>
            <a:r>
              <a:rPr lang="en-US" sz="1050" dirty="0">
                <a:solidFill>
                  <a:schemeClr val="tx1">
                    <a:lumMod val="85000"/>
                    <a:lumOff val="15000"/>
                  </a:schemeClr>
                </a:solidFill>
                <a:latin typeface="Source Sans Pro" panose="020B0503030403020204" pitchFamily="34" charset="0"/>
                <a:ea typeface="Source Sans Pro" panose="020B0503030403020204" pitchFamily="34" charset="0"/>
              </a:rPr>
              <a:t>Resource Mobilization	</a:t>
            </a:r>
          </a:p>
        </p:txBody>
      </p:sp>
      <p:sp>
        <p:nvSpPr>
          <p:cNvPr id="68" name="Rectangle 67">
            <a:extLst>
              <a:ext uri="{FF2B5EF4-FFF2-40B4-BE49-F238E27FC236}">
                <a16:creationId xmlns:a16="http://schemas.microsoft.com/office/drawing/2014/main" id="{4D02049E-9654-1444-BCD2-499918CE72FD}"/>
              </a:ext>
            </a:extLst>
          </p:cNvPr>
          <p:cNvSpPr/>
          <p:nvPr/>
        </p:nvSpPr>
        <p:spPr>
          <a:xfrm>
            <a:off x="2876550" y="3405188"/>
            <a:ext cx="77788" cy="438150"/>
          </a:xfrm>
          <a:prstGeom prst="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 name="Rectangle 68">
            <a:extLst>
              <a:ext uri="{FF2B5EF4-FFF2-40B4-BE49-F238E27FC236}">
                <a16:creationId xmlns:a16="http://schemas.microsoft.com/office/drawing/2014/main" id="{A00A7077-B29E-2649-AE52-A56879B515C8}"/>
              </a:ext>
            </a:extLst>
          </p:cNvPr>
          <p:cNvSpPr/>
          <p:nvPr/>
        </p:nvSpPr>
        <p:spPr>
          <a:xfrm>
            <a:off x="3017838" y="3567113"/>
            <a:ext cx="80962" cy="27622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Rectangle 69">
            <a:extLst>
              <a:ext uri="{FF2B5EF4-FFF2-40B4-BE49-F238E27FC236}">
                <a16:creationId xmlns:a16="http://schemas.microsoft.com/office/drawing/2014/main" id="{43F180F4-DB48-5047-88EB-0432E72AF2E9}"/>
              </a:ext>
            </a:extLst>
          </p:cNvPr>
          <p:cNvSpPr/>
          <p:nvPr/>
        </p:nvSpPr>
        <p:spPr>
          <a:xfrm>
            <a:off x="3149600" y="3617913"/>
            <a:ext cx="79375" cy="225425"/>
          </a:xfrm>
          <a:prstGeom prst="rect">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Rectangle 70">
            <a:extLst>
              <a:ext uri="{FF2B5EF4-FFF2-40B4-BE49-F238E27FC236}">
                <a16:creationId xmlns:a16="http://schemas.microsoft.com/office/drawing/2014/main" id="{7BCE63DA-CB5B-9F40-BE09-AAF7E732F7C6}"/>
              </a:ext>
            </a:extLst>
          </p:cNvPr>
          <p:cNvSpPr/>
          <p:nvPr/>
        </p:nvSpPr>
        <p:spPr>
          <a:xfrm>
            <a:off x="3279775" y="3567113"/>
            <a:ext cx="80963" cy="276225"/>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2" name="Rectangle 71">
            <a:extLst>
              <a:ext uri="{FF2B5EF4-FFF2-40B4-BE49-F238E27FC236}">
                <a16:creationId xmlns:a16="http://schemas.microsoft.com/office/drawing/2014/main" id="{05507790-E599-694E-B8D9-BDA871B44268}"/>
              </a:ext>
            </a:extLst>
          </p:cNvPr>
          <p:cNvSpPr/>
          <p:nvPr/>
        </p:nvSpPr>
        <p:spPr>
          <a:xfrm>
            <a:off x="3414713" y="3506788"/>
            <a:ext cx="80962" cy="342900"/>
          </a:xfrm>
          <a:prstGeom prst="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73" name="Straight Connector 72">
            <a:extLst>
              <a:ext uri="{FF2B5EF4-FFF2-40B4-BE49-F238E27FC236}">
                <a16:creationId xmlns:a16="http://schemas.microsoft.com/office/drawing/2014/main" id="{B82DE521-116A-CF44-BCDC-045E38B0BFF0}"/>
              </a:ext>
            </a:extLst>
          </p:cNvPr>
          <p:cNvCxnSpPr>
            <a:cxnSpLocks/>
          </p:cNvCxnSpPr>
          <p:nvPr/>
        </p:nvCxnSpPr>
        <p:spPr>
          <a:xfrm>
            <a:off x="2876550" y="3843338"/>
            <a:ext cx="620713" cy="0"/>
          </a:xfrm>
          <a:prstGeom prst="line">
            <a:avLst/>
          </a:prstGeom>
          <a:ln>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
        <p:nvSpPr>
          <p:cNvPr id="74" name="Arc 73">
            <a:extLst>
              <a:ext uri="{FF2B5EF4-FFF2-40B4-BE49-F238E27FC236}">
                <a16:creationId xmlns:a16="http://schemas.microsoft.com/office/drawing/2014/main" id="{BACE7701-7CE5-484A-9682-95C8CAF09138}"/>
              </a:ext>
            </a:extLst>
          </p:cNvPr>
          <p:cNvSpPr/>
          <p:nvPr/>
        </p:nvSpPr>
        <p:spPr>
          <a:xfrm rot="10066968">
            <a:off x="2987675" y="2990850"/>
            <a:ext cx="815975" cy="414338"/>
          </a:xfrm>
          <a:prstGeom prst="arc">
            <a:avLst>
              <a:gd name="adj1" fmla="val 16200000"/>
              <a:gd name="adj2" fmla="val 21517971"/>
            </a:avLst>
          </a:prstGeom>
          <a:noFill/>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75" name="Rounded Rectangle 74">
            <a:extLst>
              <a:ext uri="{FF2B5EF4-FFF2-40B4-BE49-F238E27FC236}">
                <a16:creationId xmlns:a16="http://schemas.microsoft.com/office/drawing/2014/main" id="{57E4E53C-73C8-DC47-A972-527C40F8D7A0}"/>
              </a:ext>
            </a:extLst>
          </p:cNvPr>
          <p:cNvSpPr/>
          <p:nvPr/>
        </p:nvSpPr>
        <p:spPr>
          <a:xfrm>
            <a:off x="3929063" y="1708150"/>
            <a:ext cx="1543050" cy="20637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6" name="TextBox 75">
            <a:extLst>
              <a:ext uri="{FF2B5EF4-FFF2-40B4-BE49-F238E27FC236}">
                <a16:creationId xmlns:a16="http://schemas.microsoft.com/office/drawing/2014/main" id="{065E8155-CA22-F946-9CE4-2F7C2A8E5D52}"/>
              </a:ext>
            </a:extLst>
          </p:cNvPr>
          <p:cNvSpPr txBox="1"/>
          <p:nvPr/>
        </p:nvSpPr>
        <p:spPr>
          <a:xfrm>
            <a:off x="4022725" y="1704975"/>
            <a:ext cx="1666875" cy="254000"/>
          </a:xfrm>
          <a:prstGeom prst="rect">
            <a:avLst/>
          </a:prstGeom>
          <a:noFill/>
        </p:spPr>
        <p:txBody>
          <a:bodyPr>
            <a:spAutoFit/>
          </a:bodyPr>
          <a:lstStyle/>
          <a:p>
            <a:pPr>
              <a:defRPr/>
            </a:pPr>
            <a:r>
              <a:rPr lang="en-US" sz="1050" dirty="0">
                <a:solidFill>
                  <a:schemeClr val="tx1">
                    <a:lumMod val="85000"/>
                    <a:lumOff val="15000"/>
                  </a:schemeClr>
                </a:solidFill>
                <a:latin typeface="Source Sans Pro" panose="020B0503030403020204" pitchFamily="34" charset="0"/>
                <a:ea typeface="Source Sans Pro" panose="020B0503030403020204" pitchFamily="34" charset="0"/>
              </a:rPr>
              <a:t>Technology Transfer</a:t>
            </a:r>
          </a:p>
        </p:txBody>
      </p:sp>
      <p:sp>
        <p:nvSpPr>
          <p:cNvPr id="77" name="Rounded Rectangle 76">
            <a:extLst>
              <a:ext uri="{FF2B5EF4-FFF2-40B4-BE49-F238E27FC236}">
                <a16:creationId xmlns:a16="http://schemas.microsoft.com/office/drawing/2014/main" id="{2D69843A-F726-9849-9928-BAEA82BC7F54}"/>
              </a:ext>
            </a:extLst>
          </p:cNvPr>
          <p:cNvSpPr/>
          <p:nvPr/>
        </p:nvSpPr>
        <p:spPr>
          <a:xfrm>
            <a:off x="3625850" y="4983163"/>
            <a:ext cx="1403350" cy="23336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8" name="TextBox 77">
            <a:extLst>
              <a:ext uri="{FF2B5EF4-FFF2-40B4-BE49-F238E27FC236}">
                <a16:creationId xmlns:a16="http://schemas.microsoft.com/office/drawing/2014/main" id="{60AF18F6-08A7-4648-9AEC-2C7769812473}"/>
              </a:ext>
            </a:extLst>
          </p:cNvPr>
          <p:cNvSpPr txBox="1"/>
          <p:nvPr/>
        </p:nvSpPr>
        <p:spPr>
          <a:xfrm>
            <a:off x="3617913" y="4976813"/>
            <a:ext cx="1643062"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fr-CA" sz="1050" dirty="0">
                <a:solidFill>
                  <a:schemeClr val="bg1"/>
                </a:solidFill>
                <a:latin typeface="Source Sans Pro" panose="020B0503030403020204" pitchFamily="34" charset="0"/>
                <a:ea typeface="Source Sans Pro" panose="020B0503030403020204" pitchFamily="34" charset="0"/>
              </a:rPr>
              <a:t>Food, Water, Health</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79" name="Rounded Rectangle 78">
            <a:extLst>
              <a:ext uri="{FF2B5EF4-FFF2-40B4-BE49-F238E27FC236}">
                <a16:creationId xmlns:a16="http://schemas.microsoft.com/office/drawing/2014/main" id="{AF484630-32D8-5146-BC65-7E8162D3B0FA}"/>
              </a:ext>
            </a:extLst>
          </p:cNvPr>
          <p:cNvSpPr/>
          <p:nvPr/>
        </p:nvSpPr>
        <p:spPr>
          <a:xfrm>
            <a:off x="3635375" y="5310188"/>
            <a:ext cx="1403350" cy="23336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0" name="TextBox 79">
            <a:extLst>
              <a:ext uri="{FF2B5EF4-FFF2-40B4-BE49-F238E27FC236}">
                <a16:creationId xmlns:a16="http://schemas.microsoft.com/office/drawing/2014/main" id="{2BAD6E74-7EFC-314D-B88D-1D3798FD7AD5}"/>
              </a:ext>
            </a:extLst>
          </p:cNvPr>
          <p:cNvSpPr txBox="1"/>
          <p:nvPr/>
        </p:nvSpPr>
        <p:spPr>
          <a:xfrm>
            <a:off x="3668713" y="5303838"/>
            <a:ext cx="1408112" cy="254000"/>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Sharing Benefits</a:t>
            </a:r>
          </a:p>
        </p:txBody>
      </p:sp>
      <p:sp>
        <p:nvSpPr>
          <p:cNvPr id="90" name="Rounded Rectangle 89">
            <a:extLst>
              <a:ext uri="{FF2B5EF4-FFF2-40B4-BE49-F238E27FC236}">
                <a16:creationId xmlns:a16="http://schemas.microsoft.com/office/drawing/2014/main" id="{8736BBAD-9993-7B4F-9055-754ECE743920}"/>
              </a:ext>
            </a:extLst>
          </p:cNvPr>
          <p:cNvSpPr/>
          <p:nvPr/>
        </p:nvSpPr>
        <p:spPr>
          <a:xfrm>
            <a:off x="1344613" y="4224338"/>
            <a:ext cx="1150937" cy="2397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1" name="TextBox 90">
            <a:extLst>
              <a:ext uri="{FF2B5EF4-FFF2-40B4-BE49-F238E27FC236}">
                <a16:creationId xmlns:a16="http://schemas.microsoft.com/office/drawing/2014/main" id="{9BEE1E4F-AD81-0149-8741-AA906CA8CC81}"/>
              </a:ext>
            </a:extLst>
          </p:cNvPr>
          <p:cNvSpPr txBox="1"/>
          <p:nvPr/>
        </p:nvSpPr>
        <p:spPr>
          <a:xfrm>
            <a:off x="1290638" y="4200525"/>
            <a:ext cx="1119187" cy="187325"/>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latin typeface="Source Sans Pro" panose="020B0503030403020204" pitchFamily="34" charset="0"/>
                <a:ea typeface="Source Sans Pro" panose="020B0503030403020204" pitchFamily="34" charset="0"/>
              </a:rPr>
              <a:t>Mainstreaming</a:t>
            </a:r>
          </a:p>
        </p:txBody>
      </p:sp>
      <p:sp>
        <p:nvSpPr>
          <p:cNvPr id="3" name="TextBox 2">
            <a:extLst>
              <a:ext uri="{FF2B5EF4-FFF2-40B4-BE49-F238E27FC236}">
                <a16:creationId xmlns:a16="http://schemas.microsoft.com/office/drawing/2014/main" id="{465A89D0-337C-D645-BFB4-766C132A0AFA}"/>
              </a:ext>
            </a:extLst>
          </p:cNvPr>
          <p:cNvSpPr txBox="1"/>
          <p:nvPr/>
        </p:nvSpPr>
        <p:spPr>
          <a:xfrm>
            <a:off x="6464300" y="3811588"/>
            <a:ext cx="1387475" cy="2032000"/>
          </a:xfrm>
          <a:prstGeom prst="rect">
            <a:avLst/>
          </a:prstGeom>
          <a:noFill/>
        </p:spPr>
        <p:txBody>
          <a:bodyPr>
            <a:spAutoFit/>
          </a:bodyPr>
          <a:lstStyle/>
          <a:p>
            <a:pPr algn="ctr">
              <a:defRPr/>
            </a:pPr>
            <a:r>
              <a:rPr lang="en-US" sz="1050" dirty="0">
                <a:latin typeface="Source Sans Pro" panose="020B0503030403020204" pitchFamily="34" charset="0"/>
                <a:ea typeface="Source Sans Pro" panose="020B0503030403020204" pitchFamily="34" charset="0"/>
              </a:rPr>
              <a:t>Healthy Resilient Ecosystems &amp; Healthy Species</a:t>
            </a:r>
          </a:p>
          <a:p>
            <a:pPr algn="ctr">
              <a:defRPr/>
            </a:pPr>
            <a:endParaRPr lang="fr-CA" sz="1050" b="1" dirty="0">
              <a:latin typeface="Source Sans Pro" panose="020B0503030403020204" pitchFamily="34" charset="0"/>
              <a:ea typeface="Source Sans Pro" panose="020B0503030403020204" pitchFamily="34" charset="0"/>
            </a:endParaRPr>
          </a:p>
          <a:p>
            <a:pPr algn="ctr">
              <a:defRPr/>
            </a:pPr>
            <a:endParaRPr lang="fr-CA" sz="1050" b="1" dirty="0">
              <a:latin typeface="Source Sans Pro" panose="020B0503030403020204" pitchFamily="34" charset="0"/>
              <a:ea typeface="Source Sans Pro" panose="020B0503030403020204" pitchFamily="34" charset="0"/>
            </a:endParaRPr>
          </a:p>
          <a:p>
            <a:pPr algn="ctr">
              <a:defRPr/>
            </a:pPr>
            <a:endParaRPr lang="en-US" sz="1050" b="1" dirty="0">
              <a:latin typeface="Source Sans Pro" panose="020B0503030403020204" pitchFamily="34" charset="0"/>
              <a:ea typeface="Source Sans Pro" panose="020B0503030403020204" pitchFamily="34" charset="0"/>
            </a:endParaRPr>
          </a:p>
          <a:p>
            <a:pPr algn="ctr">
              <a:defRPr/>
            </a:pPr>
            <a:endParaRPr lang="en-US" sz="1050" b="1" dirty="0">
              <a:latin typeface="Source Sans Pro" panose="020B0503030403020204" pitchFamily="34" charset="0"/>
              <a:ea typeface="Source Sans Pro" panose="020B0503030403020204" pitchFamily="34" charset="0"/>
            </a:endParaRPr>
          </a:p>
          <a:p>
            <a:pPr algn="ctr">
              <a:defRPr/>
            </a:pPr>
            <a:endParaRPr lang="en-US" sz="1050" b="1" dirty="0">
              <a:latin typeface="Source Sans Pro" panose="020B0503030403020204" pitchFamily="34" charset="0"/>
              <a:ea typeface="Source Sans Pro" panose="020B0503030403020204" pitchFamily="34" charset="0"/>
            </a:endParaRPr>
          </a:p>
          <a:p>
            <a:pPr algn="ctr">
              <a:defRPr/>
            </a:pPr>
            <a:endParaRPr lang="en-US" sz="1050" b="1" dirty="0">
              <a:latin typeface="Source Sans Pro" panose="020B0503030403020204" pitchFamily="34" charset="0"/>
              <a:ea typeface="Source Sans Pro" panose="020B0503030403020204" pitchFamily="34" charset="0"/>
            </a:endParaRPr>
          </a:p>
          <a:p>
            <a:pPr algn="ctr">
              <a:defRPr/>
            </a:pPr>
            <a:r>
              <a:rPr lang="en-US" sz="1050" dirty="0">
                <a:latin typeface="Source Sans Pro" panose="020B0503030403020204" pitchFamily="34" charset="0"/>
                <a:ea typeface="Source Sans Pro" panose="020B0503030403020204" pitchFamily="34" charset="0"/>
              </a:rPr>
              <a:t>Human Needs Are Met</a:t>
            </a:r>
          </a:p>
          <a:p>
            <a:pPr>
              <a:defRPr/>
            </a:pPr>
            <a:endParaRPr lang="en-US" sz="1050" dirty="0"/>
          </a:p>
        </p:txBody>
      </p:sp>
      <p:sp>
        <p:nvSpPr>
          <p:cNvPr id="84" name="Rounded Rectangle 83">
            <a:extLst>
              <a:ext uri="{FF2B5EF4-FFF2-40B4-BE49-F238E27FC236}">
                <a16:creationId xmlns:a16="http://schemas.microsoft.com/office/drawing/2014/main" id="{DE578F95-A243-B84B-98AC-A33C9D9790D4}"/>
              </a:ext>
            </a:extLst>
          </p:cNvPr>
          <p:cNvSpPr/>
          <p:nvPr/>
        </p:nvSpPr>
        <p:spPr>
          <a:xfrm>
            <a:off x="1358900" y="5197475"/>
            <a:ext cx="1146175" cy="541338"/>
          </a:xfrm>
          <a:prstGeom prst="roundRect">
            <a:avLst>
              <a:gd name="adj" fmla="val 966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5" name="TextBox 84">
            <a:extLst>
              <a:ext uri="{FF2B5EF4-FFF2-40B4-BE49-F238E27FC236}">
                <a16:creationId xmlns:a16="http://schemas.microsoft.com/office/drawing/2014/main" id="{705793A4-3A2A-3044-A962-ED10B73725FE}"/>
              </a:ext>
            </a:extLst>
          </p:cNvPr>
          <p:cNvSpPr txBox="1"/>
          <p:nvPr/>
        </p:nvSpPr>
        <p:spPr>
          <a:xfrm>
            <a:off x="1285875" y="5159375"/>
            <a:ext cx="1042988" cy="357188"/>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latin typeface="Source Sans Pro" panose="020B0503030403020204" pitchFamily="34" charset="0"/>
                <a:ea typeface="Source Sans Pro" panose="020B0503030403020204" pitchFamily="34" charset="0"/>
              </a:rPr>
              <a:t>Sustainable Production Consumption</a:t>
            </a:r>
          </a:p>
        </p:txBody>
      </p:sp>
      <p:sp>
        <p:nvSpPr>
          <p:cNvPr id="86" name="Rounded Rectangle 85">
            <a:extLst>
              <a:ext uri="{FF2B5EF4-FFF2-40B4-BE49-F238E27FC236}">
                <a16:creationId xmlns:a16="http://schemas.microsoft.com/office/drawing/2014/main" id="{7723CADD-FC09-CA4A-A4DE-331AEC241999}"/>
              </a:ext>
            </a:extLst>
          </p:cNvPr>
          <p:cNvSpPr/>
          <p:nvPr/>
        </p:nvSpPr>
        <p:spPr>
          <a:xfrm>
            <a:off x="5227638" y="3092450"/>
            <a:ext cx="1209675" cy="781050"/>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050" dirty="0">
                <a:solidFill>
                  <a:schemeClr val="tx1"/>
                </a:solidFill>
                <a:latin typeface="Source Sans Pro" panose="020B0503030403020204" pitchFamily="34" charset="0"/>
                <a:ea typeface="Source Sans Pro" panose="020B0503030403020204" pitchFamily="34" charset="0"/>
              </a:rPr>
              <a:t>Conservation of Species,  Ecosystems and Genetic Diversity</a:t>
            </a:r>
          </a:p>
        </p:txBody>
      </p:sp>
      <p:sp>
        <p:nvSpPr>
          <p:cNvPr id="13392" name="Title 1">
            <a:extLst>
              <a:ext uri="{FF2B5EF4-FFF2-40B4-BE49-F238E27FC236}">
                <a16:creationId xmlns:a16="http://schemas.microsoft.com/office/drawing/2014/main" id="{073220CE-B16B-6046-AEE5-A4D8F94F2783}"/>
              </a:ext>
            </a:extLst>
          </p:cNvPr>
          <p:cNvSpPr>
            <a:spLocks noGrp="1"/>
          </p:cNvSpPr>
          <p:nvPr>
            <p:ph type="title"/>
          </p:nvPr>
        </p:nvSpPr>
        <p:spPr>
          <a:xfrm>
            <a:off x="342900" y="128588"/>
            <a:ext cx="8716963" cy="611187"/>
          </a:xfrm>
        </p:spPr>
        <p:txBody>
          <a:bodyPr/>
          <a:lstStyle/>
          <a:p>
            <a:pPr algn="l"/>
            <a:r>
              <a:rPr lang="en-US" altLang="en-US" sz="3600">
                <a:latin typeface="Arial Narrow" panose="020B0604020202020204" pitchFamily="34" charset="0"/>
              </a:rPr>
              <a:t>P2020 Overarching Framework: Theory of Change</a:t>
            </a:r>
          </a:p>
        </p:txBody>
      </p:sp>
      <p:sp>
        <p:nvSpPr>
          <p:cNvPr id="89" name="Rounded Rectangle 88">
            <a:extLst>
              <a:ext uri="{FF2B5EF4-FFF2-40B4-BE49-F238E27FC236}">
                <a16:creationId xmlns:a16="http://schemas.microsoft.com/office/drawing/2014/main" id="{80ACF83B-F60A-3640-ABAC-B62C9AA874C5}"/>
              </a:ext>
            </a:extLst>
          </p:cNvPr>
          <p:cNvSpPr/>
          <p:nvPr/>
        </p:nvSpPr>
        <p:spPr>
          <a:xfrm>
            <a:off x="1346200" y="4516438"/>
            <a:ext cx="1150938" cy="2397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 name="TextBox 91">
            <a:extLst>
              <a:ext uri="{FF2B5EF4-FFF2-40B4-BE49-F238E27FC236}">
                <a16:creationId xmlns:a16="http://schemas.microsoft.com/office/drawing/2014/main" id="{A2B11902-B703-264A-8EEB-8EC780615A34}"/>
              </a:ext>
            </a:extLst>
          </p:cNvPr>
          <p:cNvSpPr txBox="1"/>
          <p:nvPr/>
        </p:nvSpPr>
        <p:spPr>
          <a:xfrm>
            <a:off x="1292225" y="4492625"/>
            <a:ext cx="1117600" cy="187325"/>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fr-CA" sz="1050" dirty="0" err="1">
                <a:solidFill>
                  <a:schemeClr val="bg1"/>
                </a:solidFill>
                <a:latin typeface="Source Sans Pro" panose="020B0503030403020204" pitchFamily="34" charset="0"/>
                <a:ea typeface="Source Sans Pro" panose="020B0503030403020204" pitchFamily="34" charset="0"/>
              </a:rPr>
              <a:t>Biosafety</a:t>
            </a:r>
            <a:endParaRPr lang="en-CA" sz="1050" dirty="0">
              <a:solidFill>
                <a:schemeClr val="bg1"/>
              </a:solidFill>
              <a:latin typeface="Source Sans Pro" panose="020B0503030403020204" pitchFamily="34" charset="0"/>
              <a:ea typeface="Source Sans Pro" panose="020B0503030403020204" pitchFamily="34" charset="0"/>
            </a:endParaRPr>
          </a:p>
        </p:txBody>
      </p:sp>
      <p:pic>
        <p:nvPicPr>
          <p:cNvPr id="13395" name="Picture 92">
            <a:extLst>
              <a:ext uri="{FF2B5EF4-FFF2-40B4-BE49-F238E27FC236}">
                <a16:creationId xmlns:a16="http://schemas.microsoft.com/office/drawing/2014/main" id="{3F8050A0-8732-3345-85D0-F8A94264BD06}"/>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8175" y="2994025"/>
            <a:ext cx="474663"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96" name="Picture 93">
            <a:extLst>
              <a:ext uri="{FF2B5EF4-FFF2-40B4-BE49-F238E27FC236}">
                <a16:creationId xmlns:a16="http://schemas.microsoft.com/office/drawing/2014/main" id="{F839854C-CF97-E147-858A-714E0E1E5019}"/>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076450" y="6005513"/>
            <a:ext cx="4857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97" name="TextBox 1">
            <a:extLst>
              <a:ext uri="{FF2B5EF4-FFF2-40B4-BE49-F238E27FC236}">
                <a16:creationId xmlns:a16="http://schemas.microsoft.com/office/drawing/2014/main" id="{652E78D2-B455-184D-8F40-0DB2455D22C8}"/>
              </a:ext>
            </a:extLst>
          </p:cNvPr>
          <p:cNvSpPr txBox="1">
            <a:spLocks noChangeArrowheads="1"/>
          </p:cNvSpPr>
          <p:nvPr/>
        </p:nvSpPr>
        <p:spPr bwMode="auto">
          <a:xfrm>
            <a:off x="619125" y="1219200"/>
            <a:ext cx="1541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n-US" sz="1800" b="1" dirty="0">
                <a:latin typeface="Source Sans Pro" panose="020B0503030403020204" pitchFamily="34" charset="0"/>
                <a:ea typeface="Source Sans Pro" panose="020B0503030403020204" pitchFamily="34" charset="0"/>
                <a:cs typeface="+mn-cs"/>
              </a:rPr>
              <a:t>Mission 2030</a:t>
            </a:r>
            <a:endParaRPr lang="en-CA" altLang="en-US" sz="1800" b="1" dirty="0">
              <a:latin typeface="Source Sans Pro" panose="020B0503030403020204" pitchFamily="34" charset="0"/>
              <a:ea typeface="Source Sans Pro" panose="020B0503030403020204" pitchFamily="34" charset="0"/>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ounded Rectangle 136">
            <a:extLst/>
          </p:cNvPr>
          <p:cNvSpPr/>
          <p:nvPr/>
        </p:nvSpPr>
        <p:spPr>
          <a:xfrm>
            <a:off x="685800" y="457200"/>
            <a:ext cx="5229225" cy="5943600"/>
          </a:xfrm>
          <a:prstGeom prst="roundRect">
            <a:avLst>
              <a:gd name="adj" fmla="val 172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200" b="1" dirty="0">
                <a:solidFill>
                  <a:schemeClr val="tx1"/>
                </a:solidFill>
                <a:latin typeface="Source Sans Pro" panose="020B0503030403020204" pitchFamily="34" charset="0"/>
                <a:ea typeface="Source Sans Pro" panose="020B0503030403020204" pitchFamily="34" charset="0"/>
              </a:rPr>
              <a:t>C     Mission</a:t>
            </a:r>
          </a:p>
          <a:p>
            <a:pPr eaLnBrk="1" hangingPunct="1">
              <a:defRPr/>
            </a:pPr>
            <a:r>
              <a:rPr lang="en-US" sz="1200" dirty="0">
                <a:solidFill>
                  <a:schemeClr val="tx1"/>
                </a:solidFill>
                <a:latin typeface="Source Sans Pro" panose="020B0503030403020204" pitchFamily="34" charset="0"/>
                <a:ea typeface="Source Sans Pro" panose="020B0503030403020204" pitchFamily="34" charset="0"/>
              </a:rPr>
              <a:t>Take urgent action across society to put biodiversity on a path to recovery for the benefit of planet and people</a:t>
            </a:r>
          </a:p>
        </p:txBody>
      </p:sp>
      <p:sp>
        <p:nvSpPr>
          <p:cNvPr id="81" name="Rounded Rectangle 80">
            <a:extLst/>
          </p:cNvPr>
          <p:cNvSpPr/>
          <p:nvPr/>
        </p:nvSpPr>
        <p:spPr>
          <a:xfrm rot="16200000">
            <a:off x="-1585119" y="3515519"/>
            <a:ext cx="5056188" cy="400050"/>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sz="1400" b="1" dirty="0">
                <a:solidFill>
                  <a:schemeClr val="tx1"/>
                </a:solidFill>
                <a:latin typeface="Source Sans Pro" panose="020B0503030403020204" pitchFamily="34" charset="0"/>
                <a:ea typeface="Source Sans Pro" panose="020B0503030403020204" pitchFamily="34" charset="0"/>
              </a:rPr>
              <a:t>            F. Enabling Conditions</a:t>
            </a:r>
            <a:endParaRPr lang="en-US" sz="1400" dirty="0">
              <a:solidFill>
                <a:schemeClr val="tx1"/>
              </a:solidFill>
              <a:latin typeface="Source Sans Pro" panose="020B0503030403020204" pitchFamily="34" charset="0"/>
              <a:ea typeface="Source Sans Pro" panose="020B0503030403020204" pitchFamily="34" charset="0"/>
            </a:endParaRPr>
          </a:p>
        </p:txBody>
      </p:sp>
      <p:sp>
        <p:nvSpPr>
          <p:cNvPr id="5" name="Rounded Rectangle 4">
            <a:extLst/>
          </p:cNvPr>
          <p:cNvSpPr/>
          <p:nvPr/>
        </p:nvSpPr>
        <p:spPr>
          <a:xfrm>
            <a:off x="1235075" y="1974850"/>
            <a:ext cx="2155825" cy="3587750"/>
          </a:xfrm>
          <a:prstGeom prst="roundRect">
            <a:avLst>
              <a:gd name="adj" fmla="val 357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400" b="1" dirty="0">
                <a:solidFill>
                  <a:schemeClr val="tx1"/>
                </a:solidFill>
                <a:latin typeface="Source Sans Pro" panose="020B0503030403020204" pitchFamily="34" charset="0"/>
                <a:ea typeface="Source Sans Pro" panose="020B0503030403020204" pitchFamily="34" charset="0"/>
              </a:rPr>
              <a:t>D3.Tools &amp; Solutions</a:t>
            </a:r>
            <a:endParaRPr lang="en-US" sz="1400" dirty="0">
              <a:solidFill>
                <a:schemeClr val="tx1"/>
              </a:solidFill>
              <a:latin typeface="Source Sans Pro" panose="020B0503030403020204" pitchFamily="34" charset="0"/>
              <a:ea typeface="Source Sans Pro" panose="020B0503030403020204" pitchFamily="34" charset="0"/>
            </a:endParaRPr>
          </a:p>
        </p:txBody>
      </p:sp>
      <p:sp>
        <p:nvSpPr>
          <p:cNvPr id="9" name="Rounded Rectangle 8">
            <a:extLst/>
          </p:cNvPr>
          <p:cNvSpPr/>
          <p:nvPr/>
        </p:nvSpPr>
        <p:spPr>
          <a:xfrm>
            <a:off x="3533775" y="3863975"/>
            <a:ext cx="2289175" cy="1927225"/>
          </a:xfrm>
          <a:prstGeom prst="roundRect">
            <a:avLst>
              <a:gd name="adj" fmla="val 400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200" b="1" dirty="0">
              <a:solidFill>
                <a:schemeClr val="tx1"/>
              </a:solidFill>
              <a:latin typeface="Source Sans Pro" panose="020B0503030403020204" pitchFamily="34" charset="0"/>
              <a:ea typeface="Source Sans Pro" panose="020B0503030403020204" pitchFamily="34" charset="0"/>
            </a:endParaRPr>
          </a:p>
        </p:txBody>
      </p:sp>
      <p:sp>
        <p:nvSpPr>
          <p:cNvPr id="12" name="Rounded Rectangle 11">
            <a:extLst/>
          </p:cNvPr>
          <p:cNvSpPr/>
          <p:nvPr/>
        </p:nvSpPr>
        <p:spPr>
          <a:xfrm>
            <a:off x="3511550" y="1600200"/>
            <a:ext cx="2289175" cy="2195513"/>
          </a:xfrm>
          <a:prstGeom prst="roundRect">
            <a:avLst>
              <a:gd name="adj" fmla="val 41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200" b="1" dirty="0">
              <a:solidFill>
                <a:schemeClr val="tx1"/>
              </a:solidFill>
              <a:latin typeface="Source Sans Pro" panose="020B0503030403020204" pitchFamily="34" charset="0"/>
              <a:ea typeface="Source Sans Pro" panose="020B0503030403020204" pitchFamily="34" charset="0"/>
            </a:endParaRPr>
          </a:p>
        </p:txBody>
      </p:sp>
      <p:pic>
        <p:nvPicPr>
          <p:cNvPr id="30727" name="Picture 21"/>
          <p:cNvPicPr>
            <a:picLocks noChangeAspect="1"/>
          </p:cNvPicPr>
          <p:nvPr/>
        </p:nvPicPr>
        <p:blipFill>
          <a:blip r:embed="rId3" cstate="print">
            <a:grayscl/>
            <a:biLevel thresh="50000"/>
            <a:extLst>
              <a:ext uri="{28A0092B-C50C-407E-A947-70E740481C1C}">
                <a14:useLocalDpi xmlns:a14="http://schemas.microsoft.com/office/drawing/2010/main" val="0"/>
              </a:ext>
            </a:extLst>
          </a:blip>
          <a:srcRect/>
          <a:stretch>
            <a:fillRect/>
          </a:stretch>
        </p:blipFill>
        <p:spPr bwMode="auto">
          <a:xfrm>
            <a:off x="3597275" y="3325813"/>
            <a:ext cx="3524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3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7275" y="4270375"/>
            <a:ext cx="20320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p:cNvPr>
          <p:cNvSpPr txBox="1"/>
          <p:nvPr/>
        </p:nvSpPr>
        <p:spPr>
          <a:xfrm>
            <a:off x="1276350" y="2292350"/>
            <a:ext cx="1995488" cy="260350"/>
          </a:xfrm>
          <a:prstGeom prst="rect">
            <a:avLst/>
          </a:prstGeom>
          <a:solidFill>
            <a:srgbClr val="595959"/>
          </a:solidFill>
          <a:ln>
            <a:noFill/>
          </a:ln>
        </p:spPr>
        <p:style>
          <a:lnRef idx="0">
            <a:scrgbClr r="0" g="0" b="0"/>
          </a:lnRef>
          <a:fillRef idx="0">
            <a:scrgbClr r="0" g="0" b="0"/>
          </a:fillRef>
          <a:effectRef idx="0">
            <a:scrgbClr r="0" g="0" b="0"/>
          </a:effectRef>
          <a:fontRef idx="minor">
            <a:schemeClr val="lt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12. </a:t>
            </a:r>
            <a:r>
              <a:rPr lang="en-CA" sz="1050" dirty="0">
                <a:solidFill>
                  <a:schemeClr val="bg1"/>
                </a:solidFill>
                <a:latin typeface="Source Sans Pro" panose="020B0503030403020204" pitchFamily="34" charset="0"/>
                <a:ea typeface="Source Sans Pro" panose="020B0503030403020204" pitchFamily="34" charset="0"/>
              </a:rPr>
              <a:t>Incentives &amp; Subsidies</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30730" name="Rectangle 40"/>
          <p:cNvSpPr>
            <a:spLocks noChangeArrowheads="1"/>
          </p:cNvSpPr>
          <p:nvPr/>
        </p:nvSpPr>
        <p:spPr bwMode="auto">
          <a:xfrm>
            <a:off x="3567113" y="1617663"/>
            <a:ext cx="2038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b="1">
                <a:latin typeface="Source Sans Pro"/>
                <a:ea typeface="Source Sans Pro"/>
                <a:cs typeface="Source Sans Pro"/>
              </a:rPr>
              <a:t>D1. Reducing Threats</a:t>
            </a:r>
          </a:p>
        </p:txBody>
      </p:sp>
      <p:sp>
        <p:nvSpPr>
          <p:cNvPr id="42" name="TextBox 41">
            <a:extLst/>
          </p:cNvPr>
          <p:cNvSpPr txBox="1"/>
          <p:nvPr/>
        </p:nvSpPr>
        <p:spPr>
          <a:xfrm>
            <a:off x="3597275" y="2224088"/>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2. Land</a:t>
            </a:r>
            <a:r>
              <a:rPr lang="en-US" sz="1050" dirty="0">
                <a:solidFill>
                  <a:schemeClr val="bg1"/>
                </a:solidFill>
                <a:latin typeface="Source Sans Pro" panose="020B0503030403020204" pitchFamily="34" charset="0"/>
                <a:ea typeface="Source Sans Pro" panose="020B0503030403020204" pitchFamily="34" charset="0"/>
              </a:rPr>
              <a:t>/S</a:t>
            </a:r>
            <a:r>
              <a:rPr lang="en-CA" sz="1050" dirty="0" err="1">
                <a:solidFill>
                  <a:schemeClr val="bg1"/>
                </a:solidFill>
                <a:latin typeface="Source Sans Pro" panose="020B0503030403020204" pitchFamily="34" charset="0"/>
                <a:ea typeface="Source Sans Pro" panose="020B0503030403020204" pitchFamily="34" charset="0"/>
              </a:rPr>
              <a:t>ea</a:t>
            </a:r>
            <a:r>
              <a:rPr lang="en-CA" sz="1050" dirty="0">
                <a:solidFill>
                  <a:schemeClr val="bg1"/>
                </a:solidFill>
                <a:latin typeface="Source Sans Pro" panose="020B0503030403020204" pitchFamily="34" charset="0"/>
                <a:ea typeface="Source Sans Pro" panose="020B0503030403020204" pitchFamily="34" charset="0"/>
              </a:rPr>
              <a:t> </a:t>
            </a:r>
            <a:r>
              <a:rPr lang="en-CA" sz="1050" dirty="0" smtClean="0">
                <a:solidFill>
                  <a:schemeClr val="bg1"/>
                </a:solidFill>
                <a:latin typeface="Source Sans Pro" panose="020B0503030403020204" pitchFamily="34" charset="0"/>
                <a:ea typeface="Source Sans Pro" panose="020B0503030403020204" pitchFamily="34" charset="0"/>
              </a:rPr>
              <a:t>Protect, Conserve</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43" name="TextBox 42">
            <a:extLst/>
          </p:cNvPr>
          <p:cNvSpPr txBox="1"/>
          <p:nvPr/>
        </p:nvSpPr>
        <p:spPr>
          <a:xfrm>
            <a:off x="3597275" y="2541588"/>
            <a:ext cx="2143125"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3. </a:t>
            </a:r>
            <a:r>
              <a:rPr lang="en-CA" sz="1050" dirty="0">
                <a:solidFill>
                  <a:schemeClr val="bg1"/>
                </a:solidFill>
                <a:latin typeface="Source Sans Pro" panose="020B0503030403020204" pitchFamily="34" charset="0"/>
                <a:ea typeface="Source Sans Pro" panose="020B0503030403020204" pitchFamily="34" charset="0"/>
              </a:rPr>
              <a:t>Invasive </a:t>
            </a:r>
            <a:r>
              <a:rPr lang="en-CA" sz="1050" dirty="0" smtClean="0">
                <a:solidFill>
                  <a:schemeClr val="bg1"/>
                </a:solidFill>
                <a:latin typeface="Source Sans Pro" panose="020B0503030403020204" pitchFamily="34" charset="0"/>
                <a:ea typeface="Source Sans Pro" panose="020B0503030403020204" pitchFamily="34" charset="0"/>
              </a:rPr>
              <a:t>Species</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44" name="TextBox 43">
            <a:extLst/>
          </p:cNvPr>
          <p:cNvSpPr txBox="1"/>
          <p:nvPr/>
        </p:nvSpPr>
        <p:spPr>
          <a:xfrm>
            <a:off x="3597275" y="3470275"/>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6. Climate Change</a:t>
            </a:r>
          </a:p>
        </p:txBody>
      </p:sp>
      <p:sp>
        <p:nvSpPr>
          <p:cNvPr id="45" name="TextBox 44">
            <a:extLst/>
          </p:cNvPr>
          <p:cNvSpPr txBox="1"/>
          <p:nvPr/>
        </p:nvSpPr>
        <p:spPr>
          <a:xfrm>
            <a:off x="3597275" y="2870200"/>
            <a:ext cx="2141538"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4. Nutrient, Pesticide, Plastic</a:t>
            </a:r>
          </a:p>
        </p:txBody>
      </p:sp>
      <p:sp>
        <p:nvSpPr>
          <p:cNvPr id="46" name="TextBox 45">
            <a:extLst/>
          </p:cNvPr>
          <p:cNvSpPr txBox="1"/>
          <p:nvPr/>
        </p:nvSpPr>
        <p:spPr>
          <a:xfrm>
            <a:off x="3597275" y="3173413"/>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5. </a:t>
            </a:r>
            <a:r>
              <a:rPr lang="en-CA" sz="1050" dirty="0">
                <a:solidFill>
                  <a:schemeClr val="bg1"/>
                </a:solidFill>
                <a:latin typeface="Source Sans Pro" panose="020B0503030403020204" pitchFamily="34" charset="0"/>
                <a:ea typeface="Source Sans Pro" panose="020B0503030403020204" pitchFamily="34" charset="0"/>
              </a:rPr>
              <a:t>Sustainable Harvesting</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30736" name="Rectangle 46"/>
          <p:cNvSpPr>
            <a:spLocks noChangeArrowheads="1"/>
          </p:cNvSpPr>
          <p:nvPr/>
        </p:nvSpPr>
        <p:spPr bwMode="auto">
          <a:xfrm>
            <a:off x="3533775" y="3862388"/>
            <a:ext cx="2208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b="1">
                <a:latin typeface="Source Sans Pro"/>
                <a:ea typeface="Source Sans Pro"/>
                <a:cs typeface="Source Sans Pro"/>
              </a:rPr>
              <a:t>D2. Meeting People Needs</a:t>
            </a:r>
          </a:p>
        </p:txBody>
      </p:sp>
      <p:sp>
        <p:nvSpPr>
          <p:cNvPr id="48" name="TextBox 47">
            <a:extLst/>
          </p:cNvPr>
          <p:cNvSpPr txBox="1"/>
          <p:nvPr/>
        </p:nvSpPr>
        <p:spPr>
          <a:xfrm>
            <a:off x="3597275" y="4138613"/>
            <a:ext cx="2112963"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7. Use for Food &amp; Livelihood</a:t>
            </a:r>
          </a:p>
        </p:txBody>
      </p:sp>
      <p:sp>
        <p:nvSpPr>
          <p:cNvPr id="50" name="Rounded Rectangle 49">
            <a:extLst/>
          </p:cNvPr>
          <p:cNvSpPr/>
          <p:nvPr/>
        </p:nvSpPr>
        <p:spPr>
          <a:xfrm>
            <a:off x="727075" y="5915025"/>
            <a:ext cx="4949825" cy="349250"/>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dirty="0">
              <a:solidFill>
                <a:schemeClr val="tx1"/>
              </a:solidFill>
              <a:latin typeface="Source Sans Pro" panose="020B0503030403020204" pitchFamily="34" charset="0"/>
              <a:ea typeface="Source Sans Pro" panose="020B0503030403020204" pitchFamily="34" charset="0"/>
            </a:endParaRPr>
          </a:p>
        </p:txBody>
      </p:sp>
      <p:sp>
        <p:nvSpPr>
          <p:cNvPr id="30739" name="Rectangle 50"/>
          <p:cNvSpPr>
            <a:spLocks noChangeArrowheads="1"/>
          </p:cNvSpPr>
          <p:nvPr/>
        </p:nvSpPr>
        <p:spPr bwMode="auto">
          <a:xfrm>
            <a:off x="823913" y="5935663"/>
            <a:ext cx="3303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b="1">
                <a:latin typeface="Source Sans Pro"/>
                <a:ea typeface="Source Sans Pro"/>
                <a:cs typeface="Source Sans Pro"/>
              </a:rPr>
              <a:t>G. Responsibility &amp; Transparency</a:t>
            </a:r>
            <a:endParaRPr lang="en-US" altLang="en-US" sz="1400">
              <a:latin typeface="Source Sans Pro"/>
              <a:ea typeface="Source Sans Pro"/>
              <a:cs typeface="Source Sans Pro"/>
            </a:endParaRPr>
          </a:p>
        </p:txBody>
      </p:sp>
      <p:sp>
        <p:nvSpPr>
          <p:cNvPr id="58" name="Rounded Rectangle 57">
            <a:extLst/>
          </p:cNvPr>
          <p:cNvSpPr/>
          <p:nvPr/>
        </p:nvSpPr>
        <p:spPr>
          <a:xfrm>
            <a:off x="742950" y="1187450"/>
            <a:ext cx="4918075" cy="257175"/>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dirty="0">
              <a:solidFill>
                <a:schemeClr val="tx1"/>
              </a:solidFill>
              <a:latin typeface="Source Sans Pro" panose="020B0503030403020204" pitchFamily="34" charset="0"/>
              <a:ea typeface="Source Sans Pro" panose="020B0503030403020204" pitchFamily="34" charset="0"/>
            </a:endParaRPr>
          </a:p>
        </p:txBody>
      </p:sp>
      <p:sp>
        <p:nvSpPr>
          <p:cNvPr id="30741" name="Rectangle 58"/>
          <p:cNvSpPr>
            <a:spLocks noChangeArrowheads="1"/>
          </p:cNvSpPr>
          <p:nvPr/>
        </p:nvSpPr>
        <p:spPr bwMode="auto">
          <a:xfrm>
            <a:off x="831850" y="1143000"/>
            <a:ext cx="4044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b="1">
                <a:latin typeface="Source Sans Pro"/>
                <a:ea typeface="Source Sans Pro"/>
                <a:cs typeface="Source Sans Pro"/>
              </a:rPr>
              <a:t>E. </a:t>
            </a:r>
            <a:r>
              <a:rPr lang="fr-CA" altLang="en-US" sz="1400" b="1">
                <a:latin typeface="Source Sans Pro"/>
                <a:ea typeface="Source Sans Pro"/>
                <a:cs typeface="Source Sans Pro"/>
              </a:rPr>
              <a:t>Implementation Support Mechanisms</a:t>
            </a:r>
            <a:endParaRPr lang="en-US" altLang="en-US" sz="1400">
              <a:latin typeface="Source Sans Pro"/>
              <a:ea typeface="Source Sans Pro"/>
              <a:cs typeface="Source Sans Pro"/>
            </a:endParaRPr>
          </a:p>
        </p:txBody>
      </p:sp>
      <p:sp>
        <p:nvSpPr>
          <p:cNvPr id="77" name="Rounded Rectangle 76">
            <a:extLst/>
          </p:cNvPr>
          <p:cNvSpPr/>
          <p:nvPr/>
        </p:nvSpPr>
        <p:spPr>
          <a:xfrm>
            <a:off x="3597275" y="4456113"/>
            <a:ext cx="1403350" cy="23336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8" name="TextBox 77">
            <a:extLst/>
          </p:cNvPr>
          <p:cNvSpPr txBox="1"/>
          <p:nvPr/>
        </p:nvSpPr>
        <p:spPr>
          <a:xfrm>
            <a:off x="3597275" y="4459288"/>
            <a:ext cx="2112963"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fr-CA" sz="1050" dirty="0">
                <a:solidFill>
                  <a:schemeClr val="bg1"/>
                </a:solidFill>
                <a:latin typeface="Source Sans Pro" panose="020B0503030403020204" pitchFamily="34" charset="0"/>
                <a:ea typeface="Source Sans Pro" panose="020B0503030403020204" pitchFamily="34" charset="0"/>
              </a:rPr>
              <a:t>8. </a:t>
            </a:r>
            <a:r>
              <a:rPr lang="fr-CA" sz="1050" dirty="0">
                <a:solidFill>
                  <a:schemeClr val="bg1"/>
                </a:solidFill>
                <a:latin typeface="Source Sans Pro" panose="020B0503030403020204" pitchFamily="34" charset="0"/>
                <a:ea typeface="Source Sans Pro" panose="020B0503030403020204" pitchFamily="34" charset="0"/>
              </a:rPr>
              <a:t>Agriculture &amp; </a:t>
            </a:r>
            <a:r>
              <a:rPr lang="fr-CA" sz="1050" dirty="0" err="1">
                <a:solidFill>
                  <a:schemeClr val="bg1"/>
                </a:solidFill>
                <a:latin typeface="Source Sans Pro" panose="020B0503030403020204" pitchFamily="34" charset="0"/>
                <a:ea typeface="Source Sans Pro" panose="020B0503030403020204" pitchFamily="34" charset="0"/>
              </a:rPr>
              <a:t>O</a:t>
            </a:r>
            <a:r>
              <a:rPr lang="fr-CA" sz="1050" dirty="0" err="1" smtClean="0">
                <a:solidFill>
                  <a:schemeClr val="bg1"/>
                </a:solidFill>
                <a:latin typeface="Source Sans Pro" panose="020B0503030403020204" pitchFamily="34" charset="0"/>
                <a:ea typeface="Source Sans Pro" panose="020B0503030403020204" pitchFamily="34" charset="0"/>
              </a:rPr>
              <a:t>ther</a:t>
            </a:r>
            <a:r>
              <a:rPr lang="fr-CA" sz="1050" dirty="0" smtClean="0">
                <a:solidFill>
                  <a:schemeClr val="bg1"/>
                </a:solidFill>
                <a:latin typeface="Source Sans Pro" panose="020B0503030403020204" pitchFamily="34" charset="0"/>
                <a:ea typeface="Source Sans Pro" panose="020B0503030403020204" pitchFamily="34" charset="0"/>
              </a:rPr>
              <a:t> </a:t>
            </a:r>
            <a:r>
              <a:rPr lang="fr-CA" sz="1050" dirty="0" err="1">
                <a:solidFill>
                  <a:schemeClr val="bg1"/>
                </a:solidFill>
                <a:latin typeface="Source Sans Pro" panose="020B0503030403020204" pitchFamily="34" charset="0"/>
                <a:ea typeface="Source Sans Pro" panose="020B0503030403020204" pitchFamily="34" charset="0"/>
              </a:rPr>
              <a:t>Spaces</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80" name="TextBox 79">
            <a:extLst/>
          </p:cNvPr>
          <p:cNvSpPr txBox="1"/>
          <p:nvPr/>
        </p:nvSpPr>
        <p:spPr>
          <a:xfrm>
            <a:off x="3597275" y="5457825"/>
            <a:ext cx="2112963"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11. Sharing Benefits</a:t>
            </a:r>
          </a:p>
        </p:txBody>
      </p:sp>
      <p:sp>
        <p:nvSpPr>
          <p:cNvPr id="91" name="TextBox 90">
            <a:extLst/>
          </p:cNvPr>
          <p:cNvSpPr txBox="1"/>
          <p:nvPr/>
        </p:nvSpPr>
        <p:spPr>
          <a:xfrm>
            <a:off x="1281113" y="3048000"/>
            <a:ext cx="1998662" cy="403225"/>
          </a:xfrm>
          <a:prstGeom prst="rect">
            <a:avLst/>
          </a:prstGeom>
          <a:solidFill>
            <a:schemeClr val="tx1">
              <a:lumMod val="65000"/>
              <a:lumOff val="35000"/>
            </a:schemeClr>
          </a:solid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latin typeface="Source Sans Pro" panose="020B0503030403020204" pitchFamily="34" charset="0"/>
                <a:ea typeface="Source Sans Pro" panose="020B0503030403020204" pitchFamily="34" charset="0"/>
              </a:rPr>
              <a:t>14. </a:t>
            </a:r>
            <a:r>
              <a:rPr lang="en-CA" sz="1050" dirty="0">
                <a:solidFill>
                  <a:schemeClr val="bg1"/>
                </a:solidFill>
                <a:latin typeface="Source Sans Pro" panose="020B0503030403020204" pitchFamily="34" charset="0"/>
                <a:ea typeface="Source Sans Pro" panose="020B0503030403020204" pitchFamily="34" charset="0"/>
              </a:rPr>
              <a:t>Mainstreaming in E</a:t>
            </a:r>
            <a:r>
              <a:rPr lang="en-CA" sz="1050" dirty="0" smtClean="0">
                <a:solidFill>
                  <a:schemeClr val="bg1"/>
                </a:solidFill>
                <a:latin typeface="Source Sans Pro" panose="020B0503030403020204" pitchFamily="34" charset="0"/>
                <a:ea typeface="Source Sans Pro" panose="020B0503030403020204" pitchFamily="34" charset="0"/>
              </a:rPr>
              <a:t>conomic Sectors </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30746" name="Title 1"/>
          <p:cNvSpPr>
            <a:spLocks noGrp="1"/>
          </p:cNvSpPr>
          <p:nvPr>
            <p:ph type="title"/>
          </p:nvPr>
        </p:nvSpPr>
        <p:spPr>
          <a:xfrm>
            <a:off x="5902325" y="128588"/>
            <a:ext cx="3241675" cy="1100137"/>
          </a:xfrm>
        </p:spPr>
        <p:txBody>
          <a:bodyPr/>
          <a:lstStyle/>
          <a:p>
            <a:pPr algn="l"/>
            <a:r>
              <a:rPr lang="en-US" altLang="en-US" sz="2800" smtClean="0"/>
              <a:t>Post-2020 Global Biodiversity Framework</a:t>
            </a:r>
          </a:p>
        </p:txBody>
      </p:sp>
      <p:sp>
        <p:nvSpPr>
          <p:cNvPr id="92" name="TextBox 91">
            <a:extLst/>
          </p:cNvPr>
          <p:cNvSpPr txBox="1"/>
          <p:nvPr/>
        </p:nvSpPr>
        <p:spPr>
          <a:xfrm>
            <a:off x="1289050" y="3860800"/>
            <a:ext cx="1990725" cy="260350"/>
          </a:xfrm>
          <a:prstGeom prst="rect">
            <a:avLst/>
          </a:prstGeom>
          <a:solidFill>
            <a:schemeClr val="tx1">
              <a:lumMod val="65000"/>
              <a:lumOff val="35000"/>
            </a:schemeClr>
          </a:solidFill>
          <a:ln>
            <a:noFill/>
          </a:ln>
        </p:spPr>
        <p:style>
          <a:lnRef idx="0">
            <a:scrgbClr r="0" g="0" b="0"/>
          </a:lnRef>
          <a:fillRef idx="0">
            <a:scrgbClr r="0" g="0" b="0"/>
          </a:fillRef>
          <a:effectRef idx="0">
            <a:scrgbClr r="0" g="0" b="0"/>
          </a:effectRef>
          <a:fontRef idx="minor">
            <a:schemeClr val="lt1"/>
          </a:fontRef>
        </p:style>
        <p:txBody>
          <a:bodyPr/>
          <a:lstStyle/>
          <a:p>
            <a:pPr>
              <a:defRPr/>
            </a:pPr>
            <a:r>
              <a:rPr lang="fr-CA" sz="1050" dirty="0">
                <a:solidFill>
                  <a:schemeClr val="bg1"/>
                </a:solidFill>
                <a:latin typeface="Source Sans Pro" panose="020B0503030403020204" pitchFamily="34" charset="0"/>
                <a:ea typeface="Source Sans Pro" panose="020B0503030403020204" pitchFamily="34" charset="0"/>
              </a:rPr>
              <a:t>16. </a:t>
            </a:r>
            <a:r>
              <a:rPr lang="fr-CA" sz="1050" dirty="0" err="1">
                <a:solidFill>
                  <a:schemeClr val="bg1"/>
                </a:solidFill>
                <a:latin typeface="Source Sans Pro" panose="020B0503030403020204" pitchFamily="34" charset="0"/>
                <a:ea typeface="Source Sans Pro" panose="020B0503030403020204" pitchFamily="34" charset="0"/>
              </a:rPr>
              <a:t>Biosafety</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87" name="TextBox 86">
            <a:extLst/>
          </p:cNvPr>
          <p:cNvSpPr txBox="1"/>
          <p:nvPr/>
        </p:nvSpPr>
        <p:spPr>
          <a:xfrm>
            <a:off x="3597275" y="1895475"/>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latin typeface="Source Sans Pro" panose="020B0503030403020204" pitchFamily="34" charset="0"/>
                <a:ea typeface="Source Sans Pro" panose="020B0503030403020204" pitchFamily="34" charset="0"/>
              </a:rPr>
              <a:t>1. </a:t>
            </a:r>
            <a:r>
              <a:rPr lang="en-CA" sz="1050" dirty="0">
                <a:solidFill>
                  <a:schemeClr val="bg1"/>
                </a:solidFill>
                <a:latin typeface="Source Sans Pro" panose="020B0503030403020204" pitchFamily="34" charset="0"/>
                <a:ea typeface="Source Sans Pro" panose="020B0503030403020204" pitchFamily="34" charset="0"/>
              </a:rPr>
              <a:t>Land/Sea </a:t>
            </a:r>
            <a:r>
              <a:rPr lang="en-CA" sz="1050" dirty="0">
                <a:solidFill>
                  <a:schemeClr val="bg1"/>
                </a:solidFill>
                <a:latin typeface="Source Sans Pro" panose="020B0503030403020204" pitchFamily="34" charset="0"/>
                <a:ea typeface="Source Sans Pro" panose="020B0503030403020204" pitchFamily="34" charset="0"/>
              </a:rPr>
              <a:t>P</a:t>
            </a:r>
            <a:r>
              <a:rPr lang="en-CA" sz="1050" dirty="0" smtClean="0">
                <a:solidFill>
                  <a:schemeClr val="bg1"/>
                </a:solidFill>
                <a:latin typeface="Source Sans Pro" panose="020B0503030403020204" pitchFamily="34" charset="0"/>
                <a:ea typeface="Source Sans Pro" panose="020B0503030403020204" pitchFamily="34" charset="0"/>
              </a:rPr>
              <a:t>lan</a:t>
            </a:r>
            <a:r>
              <a:rPr lang="en-CA" sz="1050" dirty="0">
                <a:solidFill>
                  <a:schemeClr val="bg1"/>
                </a:solidFill>
                <a:latin typeface="Source Sans Pro" panose="020B0503030403020204" pitchFamily="34" charset="0"/>
                <a:ea typeface="Source Sans Pro" panose="020B0503030403020204" pitchFamily="34" charset="0"/>
              </a:rPr>
              <a:t>, </a:t>
            </a:r>
            <a:r>
              <a:rPr lang="en-CA" sz="1050" dirty="0" smtClean="0">
                <a:solidFill>
                  <a:schemeClr val="bg1"/>
                </a:solidFill>
                <a:latin typeface="Source Sans Pro" panose="020B0503030403020204" pitchFamily="34" charset="0"/>
                <a:ea typeface="Source Sans Pro" panose="020B0503030403020204" pitchFamily="34" charset="0"/>
              </a:rPr>
              <a:t>Retain</a:t>
            </a:r>
            <a:r>
              <a:rPr lang="en-CA" sz="1050" dirty="0">
                <a:solidFill>
                  <a:schemeClr val="bg1"/>
                </a:solidFill>
                <a:latin typeface="Source Sans Pro" panose="020B0503030403020204" pitchFamily="34" charset="0"/>
                <a:ea typeface="Source Sans Pro" panose="020B0503030403020204" pitchFamily="34" charset="0"/>
              </a:rPr>
              <a:t>, </a:t>
            </a:r>
            <a:r>
              <a:rPr lang="en-CA" sz="1050" dirty="0" smtClean="0">
                <a:solidFill>
                  <a:schemeClr val="bg1"/>
                </a:solidFill>
                <a:latin typeface="Source Sans Pro" panose="020B0503030403020204" pitchFamily="34" charset="0"/>
                <a:ea typeface="Source Sans Pro" panose="020B0503030403020204" pitchFamily="34" charset="0"/>
              </a:rPr>
              <a:t>Restore</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88" name="TextBox 87">
            <a:extLst/>
          </p:cNvPr>
          <p:cNvSpPr txBox="1"/>
          <p:nvPr/>
        </p:nvSpPr>
        <p:spPr>
          <a:xfrm>
            <a:off x="3597275" y="4759325"/>
            <a:ext cx="2112963"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fr-CA" sz="1050" dirty="0">
                <a:solidFill>
                  <a:schemeClr val="bg1"/>
                </a:solidFill>
                <a:latin typeface="Source Sans Pro" panose="020B0503030403020204" pitchFamily="34" charset="0"/>
                <a:ea typeface="Source Sans Pro" panose="020B0503030403020204" pitchFamily="34" charset="0"/>
              </a:rPr>
              <a:t>9. Water</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93" name="TextBox 92">
            <a:extLst/>
          </p:cNvPr>
          <p:cNvSpPr txBox="1"/>
          <p:nvPr/>
        </p:nvSpPr>
        <p:spPr>
          <a:xfrm>
            <a:off x="3597275" y="5116513"/>
            <a:ext cx="2112963"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fr-CA" sz="1050" dirty="0">
                <a:solidFill>
                  <a:schemeClr val="bg1"/>
                </a:solidFill>
                <a:latin typeface="Source Sans Pro" panose="020B0503030403020204" pitchFamily="34" charset="0"/>
                <a:ea typeface="Source Sans Pro" panose="020B0503030403020204" pitchFamily="34" charset="0"/>
              </a:rPr>
              <a:t>10. Health</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94" name="TextBox 93">
            <a:extLst/>
          </p:cNvPr>
          <p:cNvSpPr txBox="1"/>
          <p:nvPr/>
        </p:nvSpPr>
        <p:spPr>
          <a:xfrm>
            <a:off x="1281113" y="2597150"/>
            <a:ext cx="1990725" cy="388938"/>
          </a:xfrm>
          <a:prstGeom prst="rect">
            <a:avLst/>
          </a:prstGeom>
          <a:solidFill>
            <a:schemeClr val="tx1">
              <a:lumMod val="65000"/>
              <a:lumOff val="35000"/>
            </a:schemeClr>
          </a:solid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latin typeface="Source Sans Pro" panose="020B0503030403020204" pitchFamily="34" charset="0"/>
                <a:ea typeface="Source Sans Pro" panose="020B0503030403020204" pitchFamily="34" charset="0"/>
              </a:rPr>
              <a:t>13. </a:t>
            </a:r>
            <a:r>
              <a:rPr lang="en-CA" sz="1050" dirty="0">
                <a:solidFill>
                  <a:schemeClr val="bg1"/>
                </a:solidFill>
                <a:latin typeface="Source Sans Pro" panose="020B0503030403020204" pitchFamily="34" charset="0"/>
                <a:ea typeface="Source Sans Pro" panose="020B0503030403020204" pitchFamily="34" charset="0"/>
              </a:rPr>
              <a:t>Mainstream in </a:t>
            </a:r>
            <a:r>
              <a:rPr lang="en-CA" sz="1050" dirty="0" smtClean="0">
                <a:solidFill>
                  <a:schemeClr val="bg1"/>
                </a:solidFill>
                <a:latin typeface="Source Sans Pro" panose="020B0503030403020204" pitchFamily="34" charset="0"/>
                <a:ea typeface="Source Sans Pro" panose="020B0503030403020204" pitchFamily="34" charset="0"/>
              </a:rPr>
              <a:t>National Planning</a:t>
            </a:r>
            <a:r>
              <a:rPr lang="en-CA" sz="1050" dirty="0">
                <a:solidFill>
                  <a:schemeClr val="bg1"/>
                </a:solidFill>
                <a:latin typeface="Source Sans Pro" panose="020B0503030403020204" pitchFamily="34" charset="0"/>
                <a:ea typeface="Source Sans Pro" panose="020B0503030403020204" pitchFamily="34" charset="0"/>
              </a:rPr>
              <a:t>, Valuation, </a:t>
            </a:r>
            <a:r>
              <a:rPr lang="en-CA" sz="1050" dirty="0" smtClean="0">
                <a:solidFill>
                  <a:schemeClr val="bg1"/>
                </a:solidFill>
                <a:latin typeface="Source Sans Pro" panose="020B0503030403020204" pitchFamily="34" charset="0"/>
                <a:ea typeface="Source Sans Pro" panose="020B0503030403020204" pitchFamily="34" charset="0"/>
              </a:rPr>
              <a:t>Laws</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96" name="TextBox 95">
            <a:extLst/>
          </p:cNvPr>
          <p:cNvSpPr txBox="1"/>
          <p:nvPr/>
        </p:nvSpPr>
        <p:spPr>
          <a:xfrm>
            <a:off x="1290638" y="3532188"/>
            <a:ext cx="1995487" cy="277812"/>
          </a:xfrm>
          <a:prstGeom prst="rect">
            <a:avLst/>
          </a:prstGeom>
          <a:solidFill>
            <a:srgbClr val="595959"/>
          </a:solid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latin typeface="Source Sans Pro" panose="020B0503030403020204" pitchFamily="34" charset="0"/>
                <a:ea typeface="Source Sans Pro" panose="020B0503030403020204" pitchFamily="34" charset="0"/>
              </a:rPr>
              <a:t>15. Resources &amp; Capacity</a:t>
            </a:r>
          </a:p>
        </p:txBody>
      </p:sp>
      <p:sp>
        <p:nvSpPr>
          <p:cNvPr id="97" name="TextBox 96">
            <a:extLst/>
          </p:cNvPr>
          <p:cNvSpPr txBox="1"/>
          <p:nvPr/>
        </p:nvSpPr>
        <p:spPr>
          <a:xfrm>
            <a:off x="1287463" y="5133975"/>
            <a:ext cx="1993900" cy="277813"/>
          </a:xfrm>
          <a:prstGeom prst="rect">
            <a:avLst/>
          </a:prstGeom>
          <a:solidFill>
            <a:schemeClr val="tx1">
              <a:lumMod val="65000"/>
              <a:lumOff val="35000"/>
            </a:schemeClr>
          </a:solid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latin typeface="Source Sans Pro" panose="020B0503030403020204" pitchFamily="34" charset="0"/>
                <a:ea typeface="Source Sans Pro" panose="020B0503030403020204" pitchFamily="34" charset="0"/>
              </a:rPr>
              <a:t>20. Behaviour Changes</a:t>
            </a:r>
          </a:p>
        </p:txBody>
      </p:sp>
      <p:sp>
        <p:nvSpPr>
          <p:cNvPr id="98" name="TextBox 97">
            <a:extLst/>
          </p:cNvPr>
          <p:cNvSpPr txBox="1"/>
          <p:nvPr/>
        </p:nvSpPr>
        <p:spPr>
          <a:xfrm>
            <a:off x="1281113" y="4171950"/>
            <a:ext cx="1993900" cy="242888"/>
          </a:xfrm>
          <a:prstGeom prst="rect">
            <a:avLst/>
          </a:prstGeom>
          <a:solidFill>
            <a:schemeClr val="tx1">
              <a:lumMod val="65000"/>
              <a:lumOff val="35000"/>
            </a:schemeClr>
          </a:solidFill>
          <a:ln>
            <a:noFill/>
          </a:ln>
        </p:spPr>
        <p:style>
          <a:lnRef idx="0">
            <a:scrgbClr r="0" g="0" b="0"/>
          </a:lnRef>
          <a:fillRef idx="0">
            <a:scrgbClr r="0" g="0" b="0"/>
          </a:fillRef>
          <a:effectRef idx="0">
            <a:scrgbClr r="0" g="0" b="0"/>
          </a:effectRef>
          <a:fontRef idx="minor">
            <a:schemeClr val="lt1"/>
          </a:fontRef>
        </p:style>
        <p:txBody>
          <a:bodyPr/>
          <a:lstStyle/>
          <a:p>
            <a:pPr>
              <a:defRPr/>
            </a:pPr>
            <a:r>
              <a:rPr lang="fr-CA" sz="1050" dirty="0">
                <a:solidFill>
                  <a:schemeClr val="bg1"/>
                </a:solidFill>
                <a:latin typeface="Source Sans Pro" panose="020B0503030403020204" pitchFamily="34" charset="0"/>
                <a:ea typeface="Source Sans Pro" panose="020B0503030403020204" pitchFamily="34" charset="0"/>
              </a:rPr>
              <a:t>17. </a:t>
            </a:r>
            <a:r>
              <a:rPr lang="fr-CA" sz="1050" dirty="0" err="1">
                <a:solidFill>
                  <a:schemeClr val="bg1"/>
                </a:solidFill>
                <a:latin typeface="Source Sans Pro" panose="020B0503030403020204" pitchFamily="34" charset="0"/>
                <a:ea typeface="Source Sans Pro" panose="020B0503030403020204" pitchFamily="34" charset="0"/>
              </a:rPr>
              <a:t>Sustainable</a:t>
            </a:r>
            <a:r>
              <a:rPr lang="fr-CA" sz="1050" dirty="0">
                <a:solidFill>
                  <a:schemeClr val="bg1"/>
                </a:solidFill>
                <a:latin typeface="Source Sans Pro" panose="020B0503030403020204" pitchFamily="34" charset="0"/>
                <a:ea typeface="Source Sans Pro" panose="020B0503030403020204" pitchFamily="34" charset="0"/>
              </a:rPr>
              <a:t> </a:t>
            </a:r>
            <a:r>
              <a:rPr lang="fr-CA" sz="1050" dirty="0" err="1">
                <a:solidFill>
                  <a:schemeClr val="bg1"/>
                </a:solidFill>
                <a:latin typeface="Source Sans Pro" panose="020B0503030403020204" pitchFamily="34" charset="0"/>
                <a:ea typeface="Source Sans Pro" panose="020B0503030403020204" pitchFamily="34" charset="0"/>
              </a:rPr>
              <a:t>Consumption</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99" name="TextBox 98">
            <a:extLst/>
          </p:cNvPr>
          <p:cNvSpPr txBox="1"/>
          <p:nvPr/>
        </p:nvSpPr>
        <p:spPr>
          <a:xfrm>
            <a:off x="1281113" y="4481513"/>
            <a:ext cx="1990725" cy="261937"/>
          </a:xfrm>
          <a:prstGeom prst="rect">
            <a:avLst/>
          </a:prstGeom>
          <a:solidFill>
            <a:schemeClr val="tx1">
              <a:lumMod val="65000"/>
              <a:lumOff val="35000"/>
            </a:schemeClr>
          </a:solidFill>
          <a:ln>
            <a:noFill/>
          </a:ln>
        </p:spPr>
        <p:style>
          <a:lnRef idx="0">
            <a:scrgbClr r="0" g="0" b="0"/>
          </a:lnRef>
          <a:fillRef idx="0">
            <a:scrgbClr r="0" g="0" b="0"/>
          </a:fillRef>
          <a:effectRef idx="0">
            <a:scrgbClr r="0" g="0" b="0"/>
          </a:effectRef>
          <a:fontRef idx="minor">
            <a:schemeClr val="lt1"/>
          </a:fontRef>
        </p:style>
        <p:txBody>
          <a:bodyPr/>
          <a:lstStyle/>
          <a:p>
            <a:pPr>
              <a:defRPr/>
            </a:pPr>
            <a:r>
              <a:rPr lang="fr-CA" sz="1050" dirty="0">
                <a:solidFill>
                  <a:schemeClr val="bg1"/>
                </a:solidFill>
                <a:latin typeface="Source Sans Pro" panose="020B0503030403020204" pitchFamily="34" charset="0"/>
                <a:ea typeface="Source Sans Pro" panose="020B0503030403020204" pitchFamily="34" charset="0"/>
              </a:rPr>
              <a:t>18. </a:t>
            </a:r>
            <a:r>
              <a:rPr lang="fr-CA" sz="1050" dirty="0" err="1">
                <a:solidFill>
                  <a:schemeClr val="bg1"/>
                </a:solidFill>
                <a:latin typeface="Source Sans Pro" panose="020B0503030403020204" pitchFamily="34" charset="0"/>
                <a:ea typeface="Source Sans Pro" panose="020B0503030403020204" pitchFamily="34" charset="0"/>
              </a:rPr>
              <a:t>Education</a:t>
            </a:r>
            <a:r>
              <a:rPr lang="fr-CA" sz="1050" dirty="0">
                <a:solidFill>
                  <a:schemeClr val="bg1"/>
                </a:solidFill>
                <a:latin typeface="Source Sans Pro" panose="020B0503030403020204" pitchFamily="34" charset="0"/>
                <a:ea typeface="Source Sans Pro" panose="020B0503030403020204" pitchFamily="34" charset="0"/>
              </a:rPr>
              <a:t>, </a:t>
            </a:r>
            <a:r>
              <a:rPr lang="fr-CA" sz="1050" dirty="0" err="1">
                <a:solidFill>
                  <a:schemeClr val="bg1"/>
                </a:solidFill>
                <a:latin typeface="Source Sans Pro" panose="020B0503030403020204" pitchFamily="34" charset="0"/>
                <a:ea typeface="Source Sans Pro" panose="020B0503030403020204" pitchFamily="34" charset="0"/>
              </a:rPr>
              <a:t>Knowledge</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100" name="TextBox 99">
            <a:extLst/>
          </p:cNvPr>
          <p:cNvSpPr txBox="1"/>
          <p:nvPr/>
        </p:nvSpPr>
        <p:spPr>
          <a:xfrm>
            <a:off x="1281113" y="4802188"/>
            <a:ext cx="1990725" cy="260350"/>
          </a:xfrm>
          <a:prstGeom prst="rect">
            <a:avLst/>
          </a:prstGeom>
          <a:solidFill>
            <a:schemeClr val="tx1">
              <a:lumMod val="65000"/>
              <a:lumOff val="35000"/>
            </a:schemeClr>
          </a:solidFill>
          <a:ln>
            <a:noFill/>
          </a:ln>
        </p:spPr>
        <p:style>
          <a:lnRef idx="0">
            <a:scrgbClr r="0" g="0" b="0"/>
          </a:lnRef>
          <a:fillRef idx="0">
            <a:scrgbClr r="0" g="0" b="0"/>
          </a:fillRef>
          <a:effectRef idx="0">
            <a:scrgbClr r="0" g="0" b="0"/>
          </a:effectRef>
          <a:fontRef idx="minor">
            <a:schemeClr val="lt1"/>
          </a:fontRef>
        </p:style>
        <p:txBody>
          <a:bodyPr/>
          <a:lstStyle/>
          <a:p>
            <a:pPr>
              <a:defRPr/>
            </a:pPr>
            <a:r>
              <a:rPr lang="fr-CA" sz="1050" dirty="0">
                <a:solidFill>
                  <a:schemeClr val="bg1"/>
                </a:solidFill>
                <a:latin typeface="Source Sans Pro" panose="020B0503030403020204" pitchFamily="34" charset="0"/>
                <a:ea typeface="Source Sans Pro" panose="020B0503030403020204" pitchFamily="34" charset="0"/>
              </a:rPr>
              <a:t>19. </a:t>
            </a:r>
            <a:r>
              <a:rPr lang="fr-CA" sz="1050" dirty="0" err="1">
                <a:solidFill>
                  <a:schemeClr val="bg1"/>
                </a:solidFill>
                <a:latin typeface="Source Sans Pro" panose="020B0503030403020204" pitchFamily="34" charset="0"/>
                <a:ea typeface="Source Sans Pro" panose="020B0503030403020204" pitchFamily="34" charset="0"/>
              </a:rPr>
              <a:t>IPLCs</a:t>
            </a:r>
            <a:r>
              <a:rPr lang="fr-CA" sz="1050" dirty="0">
                <a:solidFill>
                  <a:schemeClr val="bg1"/>
                </a:solidFill>
                <a:latin typeface="Source Sans Pro" panose="020B0503030403020204" pitchFamily="34" charset="0"/>
                <a:ea typeface="Source Sans Pro" panose="020B0503030403020204" pitchFamily="34" charset="0"/>
              </a:rPr>
              <a:t>, </a:t>
            </a:r>
            <a:r>
              <a:rPr lang="fr-CA" sz="1050" dirty="0" err="1">
                <a:solidFill>
                  <a:schemeClr val="bg1"/>
                </a:solidFill>
                <a:latin typeface="Source Sans Pro" panose="020B0503030403020204" pitchFamily="34" charset="0"/>
                <a:ea typeface="Source Sans Pro" panose="020B0503030403020204" pitchFamily="34" charset="0"/>
              </a:rPr>
              <a:t>Youth</a:t>
            </a:r>
            <a:r>
              <a:rPr lang="fr-CA" sz="1050" dirty="0">
                <a:solidFill>
                  <a:schemeClr val="bg1"/>
                </a:solidFill>
                <a:latin typeface="Source Sans Pro" panose="020B0503030403020204" pitchFamily="34" charset="0"/>
                <a:ea typeface="Source Sans Pro" panose="020B0503030403020204" pitchFamily="34" charset="0"/>
              </a:rPr>
              <a:t>, </a:t>
            </a:r>
            <a:r>
              <a:rPr lang="fr-CA" sz="1050" dirty="0" err="1">
                <a:solidFill>
                  <a:schemeClr val="bg1"/>
                </a:solidFill>
                <a:latin typeface="Source Sans Pro" panose="020B0503030403020204" pitchFamily="34" charset="0"/>
                <a:ea typeface="Source Sans Pro" panose="020B0503030403020204" pitchFamily="34" charset="0"/>
              </a:rPr>
              <a:t>Women</a:t>
            </a:r>
            <a:endParaRPr lang="en-CA" sz="1050" dirty="0">
              <a:solidFill>
                <a:schemeClr val="bg1"/>
              </a:solidFill>
              <a:latin typeface="Source Sans Pro" panose="020B0503030403020204" pitchFamily="34" charset="0"/>
              <a:ea typeface="Source Sans Pro" panose="020B0503030403020204" pitchFamily="34" charset="0"/>
            </a:endParaRPr>
          </a:p>
        </p:txBody>
      </p:sp>
      <p:sp>
        <p:nvSpPr>
          <p:cNvPr id="101" name="Rounded Rectangle 100">
            <a:extLst/>
          </p:cNvPr>
          <p:cNvSpPr/>
          <p:nvPr/>
        </p:nvSpPr>
        <p:spPr>
          <a:xfrm rot="16200000">
            <a:off x="6497637" y="3525838"/>
            <a:ext cx="4168775" cy="361950"/>
          </a:xfrm>
          <a:prstGeom prst="roundRect">
            <a:avLst>
              <a:gd name="adj" fmla="val 1703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b="1" dirty="0">
                <a:solidFill>
                  <a:schemeClr val="tx1"/>
                </a:solidFill>
                <a:latin typeface="Source Sans Pro" panose="020B0503030403020204" pitchFamily="34" charset="0"/>
                <a:ea typeface="Source Sans Pro" panose="020B0503030403020204" pitchFamily="34" charset="0"/>
              </a:rPr>
              <a:t>A    2050 Vision  </a:t>
            </a:r>
            <a:r>
              <a:rPr lang="en-US" sz="1400" dirty="0">
                <a:solidFill>
                  <a:schemeClr val="tx1"/>
                </a:solidFill>
                <a:latin typeface="Source Sans Pro" panose="020B0503030403020204" pitchFamily="34" charset="0"/>
                <a:ea typeface="Source Sans Pro" panose="020B0503030403020204" pitchFamily="34" charset="0"/>
              </a:rPr>
              <a:t>Living in Harmony with Nature</a:t>
            </a:r>
          </a:p>
        </p:txBody>
      </p:sp>
      <p:sp>
        <p:nvSpPr>
          <p:cNvPr id="102" name="Rounded Rectangle 101">
            <a:extLst/>
          </p:cNvPr>
          <p:cNvSpPr/>
          <p:nvPr/>
        </p:nvSpPr>
        <p:spPr>
          <a:xfrm>
            <a:off x="6021388" y="1611313"/>
            <a:ext cx="2278062" cy="4179887"/>
          </a:xfrm>
          <a:prstGeom prst="roundRect">
            <a:avLst>
              <a:gd name="adj" fmla="val 460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fr-CA" sz="1200" b="1" dirty="0">
                <a:solidFill>
                  <a:schemeClr val="tx1"/>
                </a:solidFill>
                <a:latin typeface="Source Sans Pro" panose="020B0503030403020204" pitchFamily="34" charset="0"/>
                <a:ea typeface="Source Sans Pro" panose="020B0503030403020204" pitchFamily="34" charset="0"/>
              </a:rPr>
              <a:t>B    Goals 2030</a:t>
            </a:r>
            <a:endParaRPr lang="en-US" sz="1200" b="1" dirty="0">
              <a:solidFill>
                <a:schemeClr val="tx1"/>
              </a:solidFill>
              <a:latin typeface="Source Sans Pro" panose="020B0503030403020204" pitchFamily="34" charset="0"/>
              <a:ea typeface="Source Sans Pro" panose="020B0503030403020204" pitchFamily="34" charset="0"/>
            </a:endParaRPr>
          </a:p>
        </p:txBody>
      </p:sp>
      <p:sp>
        <p:nvSpPr>
          <p:cNvPr id="104" name="TextBox 103">
            <a:extLst/>
          </p:cNvPr>
          <p:cNvSpPr txBox="1"/>
          <p:nvPr/>
        </p:nvSpPr>
        <p:spPr>
          <a:xfrm>
            <a:off x="6075363" y="1893888"/>
            <a:ext cx="2122487" cy="600075"/>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eaLnBrk="1" hangingPunct="1">
              <a:buFontTx/>
              <a:buAutoNum type="alphaLcParenBoth"/>
              <a:defRPr/>
            </a:pPr>
            <a:r>
              <a:rPr lang="en-US" sz="1100" dirty="0">
                <a:solidFill>
                  <a:schemeClr val="bg1"/>
                </a:solidFill>
                <a:latin typeface="Source Sans Pro" panose="020B0503030403020204" pitchFamily="34" charset="0"/>
                <a:ea typeface="Source Sans Pro" panose="020B0503030403020204" pitchFamily="34" charset="0"/>
              </a:rPr>
              <a:t> Area and integrity of freshwater, marine and terrestrial ecosystems</a:t>
            </a:r>
          </a:p>
        </p:txBody>
      </p:sp>
      <p:sp>
        <p:nvSpPr>
          <p:cNvPr id="106" name="TextBox 105">
            <a:extLst/>
          </p:cNvPr>
          <p:cNvSpPr txBox="1"/>
          <p:nvPr/>
        </p:nvSpPr>
        <p:spPr>
          <a:xfrm>
            <a:off x="6084888" y="2568575"/>
            <a:ext cx="2122487" cy="431800"/>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defTabSz="179388" eaLnBrk="1" hangingPunct="1">
              <a:defRPr/>
            </a:pPr>
            <a:r>
              <a:rPr lang="en-US" sz="1100" dirty="0">
                <a:solidFill>
                  <a:schemeClr val="bg1"/>
                </a:solidFill>
                <a:latin typeface="Source Sans Pro" panose="020B0503030403020204" pitchFamily="34" charset="0"/>
                <a:ea typeface="Source Sans Pro" panose="020B0503030403020204" pitchFamily="34" charset="0"/>
              </a:rPr>
              <a:t>(b)	Species extinction and abundance</a:t>
            </a:r>
            <a:endParaRPr lang="en-CA" sz="1100" dirty="0">
              <a:solidFill>
                <a:schemeClr val="bg1"/>
              </a:solidFill>
              <a:latin typeface="Source Sans Pro" panose="020B0503030403020204" pitchFamily="34" charset="0"/>
              <a:ea typeface="Source Sans Pro" panose="020B0503030403020204" pitchFamily="34" charset="0"/>
            </a:endParaRPr>
          </a:p>
        </p:txBody>
      </p:sp>
      <p:sp>
        <p:nvSpPr>
          <p:cNvPr id="108" name="TextBox 107">
            <a:extLst/>
          </p:cNvPr>
          <p:cNvSpPr txBox="1"/>
          <p:nvPr/>
        </p:nvSpPr>
        <p:spPr>
          <a:xfrm>
            <a:off x="6088063" y="3073400"/>
            <a:ext cx="2095500" cy="261938"/>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defTabSz="179388" eaLnBrk="1" hangingPunct="1">
              <a:defRPr/>
            </a:pPr>
            <a:r>
              <a:rPr lang="en-US" sz="1100" dirty="0">
                <a:solidFill>
                  <a:schemeClr val="bg1"/>
                </a:solidFill>
                <a:latin typeface="Source Sans Pro" panose="020B0503030403020204" pitchFamily="34" charset="0"/>
                <a:ea typeface="Source Sans Pro" panose="020B0503030403020204" pitchFamily="34" charset="0"/>
              </a:rPr>
              <a:t>(c)	Genetic diversity</a:t>
            </a:r>
            <a:endParaRPr lang="en-CA" sz="1100" dirty="0">
              <a:solidFill>
                <a:schemeClr val="bg1"/>
              </a:solidFill>
              <a:latin typeface="Source Sans Pro" panose="020B0503030403020204" pitchFamily="34" charset="0"/>
              <a:ea typeface="Source Sans Pro" panose="020B0503030403020204" pitchFamily="34" charset="0"/>
            </a:endParaRPr>
          </a:p>
        </p:txBody>
      </p:sp>
      <p:sp>
        <p:nvSpPr>
          <p:cNvPr id="110" name="TextBox 109">
            <a:extLst/>
          </p:cNvPr>
          <p:cNvSpPr txBox="1"/>
          <p:nvPr/>
        </p:nvSpPr>
        <p:spPr>
          <a:xfrm>
            <a:off x="6332538" y="3695700"/>
            <a:ext cx="1839912" cy="261938"/>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defTabSz="179388" eaLnBrk="1" hangingPunct="1">
              <a:defRPr/>
            </a:pPr>
            <a:r>
              <a:rPr lang="en-US" sz="1100" dirty="0">
                <a:solidFill>
                  <a:schemeClr val="bg1"/>
                </a:solidFill>
                <a:latin typeface="Source Sans Pro" panose="020B0503030403020204" pitchFamily="34" charset="0"/>
                <a:ea typeface="Source Sans Pro" panose="020B0503030403020204" pitchFamily="34" charset="0"/>
              </a:rPr>
              <a:t>(</a:t>
            </a:r>
            <a:r>
              <a:rPr lang="en-US" sz="1100" dirty="0" err="1">
                <a:solidFill>
                  <a:schemeClr val="bg1"/>
                </a:solidFill>
                <a:latin typeface="Source Sans Pro" panose="020B0503030403020204" pitchFamily="34" charset="0"/>
                <a:ea typeface="Source Sans Pro" panose="020B0503030403020204" pitchFamily="34" charset="0"/>
              </a:rPr>
              <a:t>i</a:t>
            </a:r>
            <a:r>
              <a:rPr lang="en-US" sz="1100" dirty="0">
                <a:solidFill>
                  <a:schemeClr val="bg1"/>
                </a:solidFill>
                <a:latin typeface="Source Sans Pro" panose="020B0503030403020204" pitchFamily="34" charset="0"/>
                <a:ea typeface="Source Sans Pro" panose="020B0503030403020204" pitchFamily="34" charset="0"/>
              </a:rPr>
              <a:t>)	People nutrition</a:t>
            </a:r>
            <a:endParaRPr lang="en-CA" sz="1100" dirty="0">
              <a:solidFill>
                <a:schemeClr val="bg1"/>
              </a:solidFill>
              <a:latin typeface="Source Sans Pro" panose="020B0503030403020204" pitchFamily="34" charset="0"/>
              <a:ea typeface="Source Sans Pro" panose="020B0503030403020204" pitchFamily="34" charset="0"/>
            </a:endParaRPr>
          </a:p>
        </p:txBody>
      </p:sp>
      <p:sp>
        <p:nvSpPr>
          <p:cNvPr id="112" name="TextBox 111">
            <a:extLst/>
          </p:cNvPr>
          <p:cNvSpPr txBox="1"/>
          <p:nvPr/>
        </p:nvSpPr>
        <p:spPr>
          <a:xfrm>
            <a:off x="6346825" y="4000500"/>
            <a:ext cx="1839913" cy="261938"/>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defTabSz="179388" eaLnBrk="1" hangingPunct="1">
              <a:defRPr/>
            </a:pPr>
            <a:r>
              <a:rPr lang="en-US" sz="1100" dirty="0">
                <a:solidFill>
                  <a:schemeClr val="bg1"/>
                </a:solidFill>
                <a:latin typeface="Source Sans Pro" panose="020B0503030403020204" pitchFamily="34" charset="0"/>
                <a:ea typeface="Source Sans Pro" panose="020B0503030403020204" pitchFamily="34" charset="0"/>
              </a:rPr>
              <a:t>(ii)	Access to water</a:t>
            </a:r>
            <a:endParaRPr lang="en-CA" sz="1100" dirty="0">
              <a:solidFill>
                <a:schemeClr val="bg1"/>
              </a:solidFill>
              <a:latin typeface="Source Sans Pro" panose="020B0503030403020204" pitchFamily="34" charset="0"/>
              <a:ea typeface="Source Sans Pro" panose="020B0503030403020204" pitchFamily="34" charset="0"/>
            </a:endParaRPr>
          </a:p>
        </p:txBody>
      </p:sp>
      <p:sp>
        <p:nvSpPr>
          <p:cNvPr id="114" name="TextBox 113">
            <a:extLst/>
          </p:cNvPr>
          <p:cNvSpPr txBox="1"/>
          <p:nvPr/>
        </p:nvSpPr>
        <p:spPr>
          <a:xfrm>
            <a:off x="6340475" y="4302125"/>
            <a:ext cx="1838325" cy="431800"/>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defTabSz="179388" eaLnBrk="1" hangingPunct="1">
              <a:defRPr/>
            </a:pPr>
            <a:r>
              <a:rPr lang="en-US" sz="1100" dirty="0">
                <a:solidFill>
                  <a:schemeClr val="bg1"/>
                </a:solidFill>
                <a:latin typeface="Source Sans Pro" panose="020B0503030403020204" pitchFamily="34" charset="0"/>
                <a:ea typeface="Source Sans Pro" panose="020B0503030403020204" pitchFamily="34" charset="0"/>
              </a:rPr>
              <a:t>(iii)	 Resilience from natural disasters</a:t>
            </a:r>
            <a:endParaRPr lang="en-CA" sz="1100" dirty="0">
              <a:solidFill>
                <a:schemeClr val="bg1"/>
              </a:solidFill>
              <a:latin typeface="Source Sans Pro" panose="020B0503030403020204" pitchFamily="34" charset="0"/>
              <a:ea typeface="Source Sans Pro" panose="020B0503030403020204" pitchFamily="34" charset="0"/>
            </a:endParaRPr>
          </a:p>
        </p:txBody>
      </p:sp>
      <p:sp>
        <p:nvSpPr>
          <p:cNvPr id="116" name="TextBox 115">
            <a:extLst/>
          </p:cNvPr>
          <p:cNvSpPr txBox="1"/>
          <p:nvPr/>
        </p:nvSpPr>
        <p:spPr>
          <a:xfrm>
            <a:off x="6346825" y="4773613"/>
            <a:ext cx="1839913" cy="430212"/>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defTabSz="179388" eaLnBrk="1" hangingPunct="1">
              <a:defRPr/>
            </a:pPr>
            <a:r>
              <a:rPr lang="en-US" sz="1100" dirty="0">
                <a:solidFill>
                  <a:schemeClr val="bg1"/>
                </a:solidFill>
                <a:latin typeface="Source Sans Pro" panose="020B0503030403020204" pitchFamily="34" charset="0"/>
                <a:ea typeface="Source Sans Pro" panose="020B0503030403020204" pitchFamily="34" charset="0"/>
              </a:rPr>
              <a:t>(iv)	 Efforts to achieve </a:t>
            </a:r>
            <a:r>
              <a:rPr lang="en-US" sz="1100" dirty="0">
                <a:solidFill>
                  <a:schemeClr val="bg1"/>
                </a:solidFill>
                <a:latin typeface="Source Sans Pro" panose="020B0503030403020204" pitchFamily="34" charset="0"/>
                <a:ea typeface="Source Sans Pro" panose="020B0503030403020204" pitchFamily="34" charset="0"/>
              </a:rPr>
              <a:t>target for Paris </a:t>
            </a:r>
            <a:r>
              <a:rPr lang="en-US" sz="1100" dirty="0">
                <a:solidFill>
                  <a:schemeClr val="bg1"/>
                </a:solidFill>
                <a:latin typeface="Source Sans Pro" panose="020B0503030403020204" pitchFamily="34" charset="0"/>
                <a:ea typeface="Source Sans Pro" panose="020B0503030403020204" pitchFamily="34" charset="0"/>
              </a:rPr>
              <a:t>Agreement</a:t>
            </a:r>
            <a:endParaRPr lang="en-CA" sz="1100" dirty="0">
              <a:solidFill>
                <a:schemeClr val="bg1"/>
              </a:solidFill>
              <a:latin typeface="Source Sans Pro" panose="020B0503030403020204" pitchFamily="34" charset="0"/>
              <a:ea typeface="Source Sans Pro" panose="020B0503030403020204" pitchFamily="34" charset="0"/>
            </a:endParaRPr>
          </a:p>
        </p:txBody>
      </p:sp>
      <p:sp>
        <p:nvSpPr>
          <p:cNvPr id="118" name="TextBox 117">
            <a:extLst/>
          </p:cNvPr>
          <p:cNvSpPr txBox="1"/>
          <p:nvPr/>
        </p:nvSpPr>
        <p:spPr>
          <a:xfrm>
            <a:off x="6070600" y="5245100"/>
            <a:ext cx="2108200" cy="430213"/>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defTabSz="179388" eaLnBrk="1" hangingPunct="1">
              <a:defRPr/>
            </a:pPr>
            <a:r>
              <a:rPr lang="en-US" sz="1100" dirty="0">
                <a:solidFill>
                  <a:schemeClr val="bg1"/>
                </a:solidFill>
                <a:latin typeface="Source Sans Pro" panose="020B0503030403020204" pitchFamily="34" charset="0"/>
                <a:ea typeface="Source Sans Pro" panose="020B0503030403020204" pitchFamily="34" charset="0"/>
              </a:rPr>
              <a:t>(e)	</a:t>
            </a:r>
            <a:r>
              <a:rPr lang="en-US" sz="1100" dirty="0" smtClean="0">
                <a:solidFill>
                  <a:schemeClr val="bg1"/>
                </a:solidFill>
                <a:latin typeface="Source Sans Pro" panose="020B0503030403020204" pitchFamily="34" charset="0"/>
                <a:ea typeface="Source Sans Pro" panose="020B0503030403020204" pitchFamily="34" charset="0"/>
              </a:rPr>
              <a:t>Benefits </a:t>
            </a:r>
            <a:r>
              <a:rPr lang="en-US" sz="1100" dirty="0">
                <a:solidFill>
                  <a:schemeClr val="bg1"/>
                </a:solidFill>
                <a:latin typeface="Source Sans Pro" panose="020B0503030403020204" pitchFamily="34" charset="0"/>
                <a:ea typeface="Source Sans Pro" panose="020B0503030403020204" pitchFamily="34" charset="0"/>
              </a:rPr>
              <a:t>shared fairly and equitably</a:t>
            </a:r>
            <a:endParaRPr lang="en-CA" sz="1100" dirty="0">
              <a:solidFill>
                <a:schemeClr val="bg1"/>
              </a:solidFill>
              <a:latin typeface="Source Sans Pro" panose="020B0503030403020204" pitchFamily="34" charset="0"/>
              <a:ea typeface="Source Sans Pro" panose="020B0503030403020204" pitchFamily="34" charset="0"/>
            </a:endParaRPr>
          </a:p>
        </p:txBody>
      </p:sp>
      <p:sp>
        <p:nvSpPr>
          <p:cNvPr id="138" name="TextBox 137">
            <a:extLst/>
          </p:cNvPr>
          <p:cNvSpPr txBox="1"/>
          <p:nvPr/>
        </p:nvSpPr>
        <p:spPr>
          <a:xfrm>
            <a:off x="6097588" y="3379788"/>
            <a:ext cx="2095500" cy="261937"/>
          </a:xfrm>
          <a:prstGeom prst="rect">
            <a:avLst/>
          </a:prstGeom>
          <a:solidFill>
            <a:schemeClr val="accent4">
              <a:lumMod val="50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defTabSz="179388" eaLnBrk="1" hangingPunct="1">
              <a:defRPr/>
            </a:pPr>
            <a:r>
              <a:rPr lang="en-US" sz="1100" dirty="0">
                <a:solidFill>
                  <a:schemeClr val="bg1"/>
                </a:solidFill>
                <a:latin typeface="Source Sans Pro" panose="020B0503030403020204" pitchFamily="34" charset="0"/>
                <a:ea typeface="Source Sans Pro" panose="020B0503030403020204" pitchFamily="34" charset="0"/>
              </a:rPr>
              <a:t>(d)	Nature </a:t>
            </a:r>
            <a:r>
              <a:rPr lang="en-US" sz="1100" dirty="0" smtClean="0">
                <a:solidFill>
                  <a:schemeClr val="bg1"/>
                </a:solidFill>
                <a:latin typeface="Source Sans Pro" panose="020B0503030403020204" pitchFamily="34" charset="0"/>
                <a:ea typeface="Source Sans Pro" panose="020B0503030403020204" pitchFamily="34" charset="0"/>
              </a:rPr>
              <a:t>provides</a:t>
            </a:r>
            <a:endParaRPr lang="en-CA" sz="1100" dirty="0">
              <a:solidFill>
                <a:schemeClr val="bg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331295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DC6C175F-9821-0A4C-815E-EBCDC20BFF68}"/>
              </a:ext>
            </a:extLst>
          </p:cNvPr>
          <p:cNvSpPr>
            <a:spLocks noGrp="1"/>
          </p:cNvSpPr>
          <p:nvPr>
            <p:ph type="title"/>
          </p:nvPr>
        </p:nvSpPr>
        <p:spPr/>
        <p:txBody>
          <a:bodyPr/>
          <a:lstStyle/>
          <a:p>
            <a:r>
              <a:rPr lang="en-CA" altLang="en-US" dirty="0" smtClean="0">
                <a:latin typeface="Arial Narrow" panose="020B0604020202020204" pitchFamily="34" charset="0"/>
              </a:rPr>
              <a:t>2030 Goals and </a:t>
            </a:r>
            <a:r>
              <a:rPr lang="en-CA" altLang="en-US" dirty="0">
                <a:latin typeface="Arial Narrow" panose="020B0604020202020204" pitchFamily="34" charset="0"/>
              </a:rPr>
              <a:t>Selected Indicators</a:t>
            </a:r>
          </a:p>
        </p:txBody>
      </p:sp>
      <p:sp>
        <p:nvSpPr>
          <p:cNvPr id="15363" name="Slide Number Placeholder 3">
            <a:extLst>
              <a:ext uri="{FF2B5EF4-FFF2-40B4-BE49-F238E27FC236}">
                <a16:creationId xmlns:a16="http://schemas.microsoft.com/office/drawing/2014/main" id="{1E802023-CB2E-8E48-AA67-A6C330A05887}"/>
              </a:ext>
            </a:extLst>
          </p:cNvPr>
          <p:cNvSpPr>
            <a:spLocks noGrp="1"/>
          </p:cNvSpPr>
          <p:nvPr>
            <p:ph type="sldNum" sz="quarter" idx="11"/>
          </p:nvPr>
        </p:nvSpPr>
        <p:spPr bwMode="auto">
          <a:xfrm>
            <a:off x="8475663" y="6423025"/>
            <a:ext cx="6096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60C2AB4-B766-6B47-AA78-DCF85B44A746}" type="slidenum">
              <a:rPr lang="en-US" altLang="en-US" sz="2400" smtClean="0">
                <a:latin typeface="Arial Narrow" panose="020B0604020202020204" pitchFamily="34" charset="0"/>
              </a:rPr>
              <a:pPr>
                <a:spcBef>
                  <a:spcPct val="0"/>
                </a:spcBef>
                <a:buFontTx/>
                <a:buNone/>
              </a:pPr>
              <a:t>14</a:t>
            </a:fld>
            <a:endParaRPr lang="en-US" altLang="en-US" sz="2400">
              <a:latin typeface="Arial Narrow" panose="020B0604020202020204" pitchFamily="34" charset="0"/>
            </a:endParaRPr>
          </a:p>
        </p:txBody>
      </p:sp>
      <p:sp>
        <p:nvSpPr>
          <p:cNvPr id="20" name="Rounded Rectangle 19">
            <a:extLst>
              <a:ext uri="{FF2B5EF4-FFF2-40B4-BE49-F238E27FC236}">
                <a16:creationId xmlns:a16="http://schemas.microsoft.com/office/drawing/2014/main" id="{4925785D-E9B9-CB4A-8EE0-F55284F250F3}"/>
              </a:ext>
            </a:extLst>
          </p:cNvPr>
          <p:cNvSpPr/>
          <p:nvPr/>
        </p:nvSpPr>
        <p:spPr>
          <a:xfrm>
            <a:off x="398463" y="1341438"/>
            <a:ext cx="3733800" cy="5081587"/>
          </a:xfrm>
          <a:prstGeom prst="roundRect">
            <a:avLst>
              <a:gd name="adj" fmla="val 460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sz="1200" b="1" dirty="0" smtClean="0">
                <a:solidFill>
                  <a:schemeClr val="tx1"/>
                </a:solidFill>
                <a:latin typeface="Source Sans Pro" panose="020B0503030403020204" pitchFamily="34" charset="0"/>
                <a:ea typeface="Source Sans Pro" panose="020B0503030403020204" pitchFamily="34" charset="0"/>
              </a:rPr>
              <a:t>B    Goals 2030</a:t>
            </a:r>
            <a:endParaRPr lang="en-US" sz="1200" b="1" dirty="0">
              <a:solidFill>
                <a:schemeClr val="tx1"/>
              </a:solidFill>
              <a:latin typeface="Source Sans Pro" panose="020B0503030403020204" pitchFamily="34" charset="0"/>
              <a:ea typeface="Source Sans Pro" panose="020B0503030403020204" pitchFamily="34" charset="0"/>
            </a:endParaRPr>
          </a:p>
        </p:txBody>
      </p:sp>
      <p:sp>
        <p:nvSpPr>
          <p:cNvPr id="15372" name="Rectangle 1">
            <a:extLst>
              <a:ext uri="{FF2B5EF4-FFF2-40B4-BE49-F238E27FC236}">
                <a16:creationId xmlns:a16="http://schemas.microsoft.com/office/drawing/2014/main" id="{CE1C1686-8568-6D4A-A1F6-0FA7F400B89B}"/>
              </a:ext>
            </a:extLst>
          </p:cNvPr>
          <p:cNvSpPr>
            <a:spLocks noChangeArrowheads="1"/>
          </p:cNvSpPr>
          <p:nvPr/>
        </p:nvSpPr>
        <p:spPr bwMode="auto">
          <a:xfrm>
            <a:off x="992188" y="4683125"/>
            <a:ext cx="430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CA" altLang="en-US" sz="1200">
                <a:latin typeface="Arial" panose="020B0604020202020204" pitchFamily="34" charset="0"/>
              </a:rPr>
              <a:t/>
            </a:r>
            <a:br>
              <a:rPr lang="en-CA" altLang="en-US" sz="1200">
                <a:latin typeface="Arial" panose="020B0604020202020204" pitchFamily="34" charset="0"/>
              </a:rPr>
            </a:br>
            <a:endParaRPr lang="en-CA" altLang="en-US" sz="1200">
              <a:latin typeface="Arial" panose="020B0604020202020204" pitchFamily="34" charset="0"/>
            </a:endParaRPr>
          </a:p>
        </p:txBody>
      </p:sp>
      <p:graphicFrame>
        <p:nvGraphicFramePr>
          <p:cNvPr id="38" name="Table 37">
            <a:extLst>
              <a:ext uri="{FF2B5EF4-FFF2-40B4-BE49-F238E27FC236}">
                <a16:creationId xmlns:a16="http://schemas.microsoft.com/office/drawing/2014/main" id="{5C089752-E6B0-9143-B1E0-86C9DBF6E2D5}"/>
              </a:ext>
            </a:extLst>
          </p:cNvPr>
          <p:cNvGraphicFramePr>
            <a:graphicFrameLocks noGrp="1"/>
          </p:cNvGraphicFramePr>
          <p:nvPr/>
        </p:nvGraphicFramePr>
        <p:xfrm>
          <a:off x="4214813" y="1406525"/>
          <a:ext cx="4787900" cy="5016501"/>
        </p:xfrm>
        <a:graphic>
          <a:graphicData uri="http://schemas.openxmlformats.org/drawingml/2006/table">
            <a:tbl>
              <a:tblPr firstRow="1" firstCol="1" bandRow="1">
                <a:tableStyleId>{5C22544A-7EE6-4342-B048-85BDC9FD1C3A}</a:tableStyleId>
              </a:tblPr>
              <a:tblGrid>
                <a:gridCol w="1317504">
                  <a:extLst>
                    <a:ext uri="{9D8B030D-6E8A-4147-A177-3AD203B41FA5}">
                      <a16:colId xmlns:a16="http://schemas.microsoft.com/office/drawing/2014/main" val="20000"/>
                    </a:ext>
                  </a:extLst>
                </a:gridCol>
                <a:gridCol w="3470396">
                  <a:extLst>
                    <a:ext uri="{9D8B030D-6E8A-4147-A177-3AD203B41FA5}">
                      <a16:colId xmlns:a16="http://schemas.microsoft.com/office/drawing/2014/main" val="20001"/>
                    </a:ext>
                  </a:extLst>
                </a:gridCol>
              </a:tblGrid>
              <a:tr h="343098">
                <a:tc>
                  <a:txBody>
                    <a:bodyPr/>
                    <a:lstStyle/>
                    <a:p>
                      <a:pPr algn="ctr">
                        <a:spcBef>
                          <a:spcPts val="200"/>
                        </a:spcBef>
                        <a:spcAft>
                          <a:spcPts val="200"/>
                        </a:spcAft>
                      </a:pPr>
                      <a:r>
                        <a:rPr lang="en-GB" sz="1100" dirty="0">
                          <a:effectLst/>
                        </a:rPr>
                        <a:t>Monitoring Elements</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tc>
                  <a:txBody>
                    <a:bodyPr/>
                    <a:lstStyle/>
                    <a:p>
                      <a:pPr algn="ctr">
                        <a:spcBef>
                          <a:spcPts val="200"/>
                        </a:spcBef>
                        <a:spcAft>
                          <a:spcPts val="200"/>
                        </a:spcAft>
                      </a:pPr>
                      <a:r>
                        <a:rPr lang="en-GB" sz="1100" dirty="0">
                          <a:effectLst/>
                        </a:rPr>
                        <a:t>Selected Suggested Indicators </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extLst>
                  <a:ext uri="{0D108BD9-81ED-4DB2-BD59-A6C34878D82A}">
                    <a16:rowId xmlns:a16="http://schemas.microsoft.com/office/drawing/2014/main" val="10000"/>
                  </a:ext>
                </a:extLst>
              </a:tr>
              <a:tr h="1959814">
                <a:tc>
                  <a:txBody>
                    <a:bodyPr/>
                    <a:lstStyle/>
                    <a:p>
                      <a:pPr algn="l">
                        <a:spcBef>
                          <a:spcPts val="200"/>
                        </a:spcBef>
                        <a:spcAft>
                          <a:spcPts val="200"/>
                        </a:spcAft>
                      </a:pPr>
                      <a:r>
                        <a:rPr lang="en-GB" sz="1100" dirty="0">
                          <a:effectLst/>
                        </a:rPr>
                        <a:t>Change, and rate of change, in extent of natural ecosystems and biomes (overall, for each biome/ecosystem type, and for intact areas (</a:t>
                      </a:r>
                      <a:r>
                        <a:rPr lang="en-GB" sz="1100" dirty="0" err="1">
                          <a:effectLst/>
                        </a:rPr>
                        <a:t>eg</a:t>
                      </a:r>
                      <a:r>
                        <a:rPr lang="en-GB" sz="1100" dirty="0">
                          <a:effectLst/>
                        </a:rPr>
                        <a:t>, primary forests)</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tc>
                  <a:txBody>
                    <a:bodyPr/>
                    <a:lstStyle/>
                    <a:p>
                      <a:pPr algn="l">
                        <a:spcBef>
                          <a:spcPts val="200"/>
                        </a:spcBef>
                        <a:spcAft>
                          <a:spcPts val="200"/>
                        </a:spcAft>
                        <a:tabLst>
                          <a:tab pos="457200" algn="l"/>
                        </a:tabLst>
                      </a:pPr>
                      <a:r>
                        <a:rPr lang="en-GB" sz="1100" dirty="0">
                          <a:effectLst/>
                        </a:rPr>
                        <a:t>Forest area as a proportion of total land area</a:t>
                      </a:r>
                      <a:endParaRPr lang="en-CA" sz="1100" dirty="0">
                        <a:effectLst/>
                      </a:endParaRPr>
                    </a:p>
                    <a:p>
                      <a:pPr algn="l">
                        <a:spcBef>
                          <a:spcPts val="200"/>
                        </a:spcBef>
                        <a:spcAft>
                          <a:spcPts val="200"/>
                        </a:spcAft>
                        <a:tabLst>
                          <a:tab pos="457200" algn="l"/>
                        </a:tabLst>
                      </a:pPr>
                      <a:r>
                        <a:rPr lang="en-GB" sz="1100" dirty="0">
                          <a:effectLst/>
                        </a:rPr>
                        <a:t>Trends in forest extent and/or tree cover</a:t>
                      </a:r>
                      <a:endParaRPr lang="en-CA" sz="1100" dirty="0">
                        <a:effectLst/>
                      </a:endParaRPr>
                    </a:p>
                    <a:p>
                      <a:pPr algn="l">
                        <a:spcBef>
                          <a:spcPts val="200"/>
                        </a:spcBef>
                        <a:spcAft>
                          <a:spcPts val="200"/>
                        </a:spcAft>
                        <a:tabLst>
                          <a:tab pos="457200" algn="l"/>
                        </a:tabLst>
                      </a:pPr>
                      <a:r>
                        <a:rPr lang="en-GB" sz="1100" dirty="0">
                          <a:effectLst/>
                        </a:rPr>
                        <a:t>Trends in primary forest extent*</a:t>
                      </a:r>
                      <a:endParaRPr lang="en-CA" sz="1100" dirty="0">
                        <a:effectLst/>
                      </a:endParaRPr>
                    </a:p>
                    <a:p>
                      <a:pPr algn="l">
                        <a:spcBef>
                          <a:spcPts val="200"/>
                        </a:spcBef>
                        <a:spcAft>
                          <a:spcPts val="200"/>
                        </a:spcAft>
                      </a:pPr>
                      <a:r>
                        <a:rPr lang="en-GB" sz="1100" dirty="0">
                          <a:effectLst/>
                        </a:rPr>
                        <a:t>Continuous Global Mangrove Forest Cover</a:t>
                      </a:r>
                      <a:endParaRPr lang="en-CA" sz="1100" dirty="0">
                        <a:effectLst/>
                      </a:endParaRPr>
                    </a:p>
                    <a:p>
                      <a:pPr algn="l">
                        <a:spcBef>
                          <a:spcPts val="200"/>
                        </a:spcBef>
                        <a:spcAft>
                          <a:spcPts val="200"/>
                        </a:spcAft>
                      </a:pPr>
                      <a:r>
                        <a:rPr lang="en-GB" sz="1100" dirty="0">
                          <a:effectLst/>
                        </a:rPr>
                        <a:t>Live coral cover</a:t>
                      </a:r>
                      <a:endParaRPr lang="en-CA" sz="1100" dirty="0">
                        <a:effectLst/>
                      </a:endParaRPr>
                    </a:p>
                    <a:p>
                      <a:pPr algn="l">
                        <a:spcBef>
                          <a:spcPts val="200"/>
                        </a:spcBef>
                        <a:spcAft>
                          <a:spcPts val="200"/>
                        </a:spcAft>
                      </a:pPr>
                      <a:r>
                        <a:rPr lang="en-GB" sz="1100" dirty="0">
                          <a:effectLst/>
                        </a:rPr>
                        <a:t>Species Habitat Index</a:t>
                      </a:r>
                      <a:endParaRPr lang="en-CA" sz="1100" dirty="0">
                        <a:effectLst/>
                      </a:endParaRPr>
                    </a:p>
                    <a:p>
                      <a:pPr algn="l">
                        <a:spcBef>
                          <a:spcPts val="200"/>
                        </a:spcBef>
                        <a:spcAft>
                          <a:spcPts val="200"/>
                        </a:spcAft>
                      </a:pPr>
                      <a:r>
                        <a:rPr lang="en-GB" sz="1100" dirty="0">
                          <a:effectLst/>
                        </a:rPr>
                        <a:t>Wetland Extent Trends Index</a:t>
                      </a:r>
                      <a:endParaRPr lang="en-CA" sz="1100" dirty="0">
                        <a:effectLst/>
                      </a:endParaRPr>
                    </a:p>
                    <a:p>
                      <a:pPr algn="l">
                        <a:spcBef>
                          <a:spcPts val="200"/>
                        </a:spcBef>
                        <a:spcAft>
                          <a:spcPts val="200"/>
                        </a:spcAft>
                      </a:pPr>
                      <a:r>
                        <a:rPr lang="en-GB" sz="1100" dirty="0">
                          <a:effectLst/>
                        </a:rPr>
                        <a:t>Biodiversity Habitat Index</a:t>
                      </a:r>
                      <a:endParaRPr lang="en-CA" sz="1100" dirty="0">
                        <a:effectLst/>
                      </a:endParaRPr>
                    </a:p>
                    <a:p>
                      <a:pPr algn="l">
                        <a:spcBef>
                          <a:spcPts val="200"/>
                        </a:spcBef>
                        <a:spcAft>
                          <a:spcPts val="200"/>
                        </a:spcAft>
                      </a:pPr>
                      <a:r>
                        <a:rPr lang="en-GB" sz="1100" dirty="0">
                          <a:effectLst/>
                        </a:rPr>
                        <a:t>Red List for Ecosystems*</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extLst>
                  <a:ext uri="{0D108BD9-81ED-4DB2-BD59-A6C34878D82A}">
                    <a16:rowId xmlns:a16="http://schemas.microsoft.com/office/drawing/2014/main" val="10001"/>
                  </a:ext>
                </a:extLst>
              </a:tr>
              <a:tr h="514646">
                <a:tc>
                  <a:txBody>
                    <a:bodyPr/>
                    <a:lstStyle/>
                    <a:p>
                      <a:pPr algn="l">
                        <a:spcBef>
                          <a:spcPts val="200"/>
                        </a:spcBef>
                        <a:spcAft>
                          <a:spcPts val="200"/>
                        </a:spcAft>
                      </a:pPr>
                      <a:r>
                        <a:rPr lang="en-GB" sz="1100" dirty="0">
                          <a:effectLst/>
                        </a:rPr>
                        <a:t>Change in ecosystem connectivity and fragmentation</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tc>
                  <a:txBody>
                    <a:bodyPr/>
                    <a:lstStyle/>
                    <a:p>
                      <a:pPr algn="l">
                        <a:spcBef>
                          <a:spcPts val="200"/>
                        </a:spcBef>
                        <a:spcAft>
                          <a:spcPts val="200"/>
                        </a:spcAft>
                      </a:pPr>
                      <a:r>
                        <a:rPr lang="en-GB" sz="1100" dirty="0">
                          <a:effectLst/>
                        </a:rPr>
                        <a:t> </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extLst>
                  <a:ext uri="{0D108BD9-81ED-4DB2-BD59-A6C34878D82A}">
                    <a16:rowId xmlns:a16="http://schemas.microsoft.com/office/drawing/2014/main" val="10002"/>
                  </a:ext>
                </a:extLst>
              </a:tr>
              <a:tr h="1289215">
                <a:tc>
                  <a:txBody>
                    <a:bodyPr/>
                    <a:lstStyle/>
                    <a:p>
                      <a:pPr algn="l">
                        <a:spcBef>
                          <a:spcPts val="200"/>
                        </a:spcBef>
                        <a:spcAft>
                          <a:spcPts val="200"/>
                        </a:spcAft>
                      </a:pPr>
                      <a:r>
                        <a:rPr lang="en-GB" sz="1100">
                          <a:effectLst/>
                        </a:rPr>
                        <a:t>Change in ecosystem integrity and degradation and rate of ecosystem restoration</a:t>
                      </a:r>
                      <a:endParaRPr lang="en-CA"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tc>
                  <a:txBody>
                    <a:bodyPr/>
                    <a:lstStyle/>
                    <a:p>
                      <a:pPr algn="l">
                        <a:spcBef>
                          <a:spcPts val="200"/>
                        </a:spcBef>
                        <a:spcAft>
                          <a:spcPts val="200"/>
                        </a:spcAft>
                        <a:tabLst>
                          <a:tab pos="457200" algn="l"/>
                        </a:tabLst>
                      </a:pPr>
                      <a:r>
                        <a:rPr lang="en-GB" sz="1100" dirty="0">
                          <a:effectLst/>
                        </a:rPr>
                        <a:t>Proportion of land that is degraded over total land area</a:t>
                      </a:r>
                      <a:endParaRPr lang="en-CA" sz="1100" dirty="0">
                        <a:effectLst/>
                      </a:endParaRPr>
                    </a:p>
                    <a:p>
                      <a:pPr algn="l">
                        <a:spcBef>
                          <a:spcPts val="200"/>
                        </a:spcBef>
                        <a:spcAft>
                          <a:spcPts val="200"/>
                        </a:spcAft>
                      </a:pPr>
                      <a:r>
                        <a:rPr lang="en-GB" sz="1100" dirty="0">
                          <a:effectLst/>
                        </a:rPr>
                        <a:t>Global Ecosystem Restoration Index</a:t>
                      </a:r>
                      <a:endParaRPr lang="en-CA" sz="1100" dirty="0">
                        <a:effectLst/>
                      </a:endParaRPr>
                    </a:p>
                    <a:p>
                      <a:pPr algn="l">
                        <a:spcBef>
                          <a:spcPts val="200"/>
                        </a:spcBef>
                        <a:spcAft>
                          <a:spcPts val="200"/>
                        </a:spcAft>
                      </a:pPr>
                      <a:r>
                        <a:rPr lang="en-GB" sz="1100" dirty="0">
                          <a:effectLst/>
                        </a:rPr>
                        <a:t>Cumulative human impacts on marine ecosystems</a:t>
                      </a:r>
                      <a:endParaRPr lang="en-CA" sz="1100" dirty="0">
                        <a:effectLst/>
                      </a:endParaRPr>
                    </a:p>
                    <a:p>
                      <a:pPr algn="l">
                        <a:spcBef>
                          <a:spcPts val="200"/>
                        </a:spcBef>
                        <a:spcAft>
                          <a:spcPts val="200"/>
                        </a:spcAft>
                      </a:pPr>
                      <a:r>
                        <a:rPr lang="en-GB" sz="1100" dirty="0">
                          <a:effectLst/>
                        </a:rPr>
                        <a:t>Ocean Health Index</a:t>
                      </a:r>
                      <a:endParaRPr lang="en-CA" sz="1100" dirty="0">
                        <a:effectLst/>
                      </a:endParaRPr>
                    </a:p>
                    <a:p>
                      <a:pPr algn="l">
                        <a:spcBef>
                          <a:spcPts val="200"/>
                        </a:spcBef>
                        <a:spcAft>
                          <a:spcPts val="200"/>
                        </a:spcAft>
                      </a:pPr>
                      <a:r>
                        <a:rPr lang="en-GB" sz="1100" dirty="0">
                          <a:effectLst/>
                        </a:rPr>
                        <a:t>Vegetation health index*</a:t>
                      </a:r>
                      <a:endParaRPr lang="en-CA" sz="1100" dirty="0">
                        <a:effectLst/>
                      </a:endParaRPr>
                    </a:p>
                    <a:p>
                      <a:pPr algn="l">
                        <a:spcBef>
                          <a:spcPts val="200"/>
                        </a:spcBef>
                        <a:spcAft>
                          <a:spcPts val="200"/>
                        </a:spcAft>
                      </a:pPr>
                      <a:r>
                        <a:rPr lang="en-GB" sz="1100" dirty="0">
                          <a:effectLst/>
                        </a:rPr>
                        <a:t>Human footprint*</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extLst>
                  <a:ext uri="{0D108BD9-81ED-4DB2-BD59-A6C34878D82A}">
                    <a16:rowId xmlns:a16="http://schemas.microsoft.com/office/drawing/2014/main" val="10003"/>
                  </a:ext>
                </a:extLst>
              </a:tr>
              <a:tr h="395082">
                <a:tc>
                  <a:txBody>
                    <a:bodyPr/>
                    <a:lstStyle/>
                    <a:p>
                      <a:pPr algn="l">
                        <a:spcBef>
                          <a:spcPts val="200"/>
                        </a:spcBef>
                        <a:spcAft>
                          <a:spcPts val="200"/>
                        </a:spcAft>
                      </a:pPr>
                      <a:r>
                        <a:rPr lang="en-GB" sz="1100">
                          <a:effectLst/>
                        </a:rPr>
                        <a:t>Number of extinctions</a:t>
                      </a:r>
                      <a:endParaRPr lang="en-CA"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tc>
                  <a:txBody>
                    <a:bodyPr/>
                    <a:lstStyle/>
                    <a:p>
                      <a:pPr algn="l">
                        <a:spcBef>
                          <a:spcPts val="200"/>
                        </a:spcBef>
                        <a:spcAft>
                          <a:spcPts val="200"/>
                        </a:spcAft>
                      </a:pPr>
                      <a:r>
                        <a:rPr lang="en-GB" sz="1100" dirty="0">
                          <a:effectLst/>
                        </a:rPr>
                        <a:t>Number of species extinctions (birds and mammals)</a:t>
                      </a:r>
                      <a:endParaRPr lang="en-CA" sz="1100" dirty="0">
                        <a:effectLst/>
                      </a:endParaRPr>
                    </a:p>
                    <a:p>
                      <a:pPr algn="l">
                        <a:spcBef>
                          <a:spcPts val="200"/>
                        </a:spcBef>
                        <a:spcAft>
                          <a:spcPts val="200"/>
                        </a:spcAft>
                      </a:pPr>
                      <a:r>
                        <a:rPr lang="en-GB" sz="1100" dirty="0">
                          <a:effectLst/>
                        </a:rPr>
                        <a:t>Number of extinctions prevented</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extLst>
                  <a:ext uri="{0D108BD9-81ED-4DB2-BD59-A6C34878D82A}">
                    <a16:rowId xmlns:a16="http://schemas.microsoft.com/office/drawing/2014/main" val="10004"/>
                  </a:ext>
                </a:extLst>
              </a:tr>
              <a:tr h="343098">
                <a:tc>
                  <a:txBody>
                    <a:bodyPr/>
                    <a:lstStyle/>
                    <a:p>
                      <a:pPr algn="l">
                        <a:spcBef>
                          <a:spcPts val="200"/>
                        </a:spcBef>
                        <a:spcAft>
                          <a:spcPts val="200"/>
                        </a:spcAft>
                      </a:pPr>
                      <a:r>
                        <a:rPr lang="en-GB" sz="1100" dirty="0">
                          <a:effectLst/>
                        </a:rPr>
                        <a:t>Change in conservation status</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tc>
                  <a:txBody>
                    <a:bodyPr/>
                    <a:lstStyle/>
                    <a:p>
                      <a:pPr algn="l">
                        <a:spcBef>
                          <a:spcPts val="200"/>
                        </a:spcBef>
                        <a:spcAft>
                          <a:spcPts val="200"/>
                        </a:spcAft>
                      </a:pPr>
                      <a:r>
                        <a:rPr lang="en-GB" sz="1100" dirty="0">
                          <a:effectLst/>
                        </a:rPr>
                        <a:t>Red List Index</a:t>
                      </a: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extLst>
                  <a:ext uri="{0D108BD9-81ED-4DB2-BD59-A6C34878D82A}">
                    <a16:rowId xmlns:a16="http://schemas.microsoft.com/office/drawing/2014/main" val="10005"/>
                  </a:ext>
                </a:extLst>
              </a:tr>
              <a:tr h="171548">
                <a:tc>
                  <a:txBody>
                    <a:bodyPr/>
                    <a:lstStyle/>
                    <a:p>
                      <a:pPr algn="l">
                        <a:spcBef>
                          <a:spcPts val="200"/>
                        </a:spcBef>
                        <a:spcAft>
                          <a:spcPts val="200"/>
                        </a:spcAft>
                      </a:pP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tc>
                  <a:txBody>
                    <a:bodyPr/>
                    <a:lstStyle/>
                    <a:p>
                      <a:pPr algn="l">
                        <a:spcBef>
                          <a:spcPts val="200"/>
                        </a:spcBef>
                        <a:spcAft>
                          <a:spcPts val="200"/>
                        </a:spcAft>
                      </a:pPr>
                      <a:endParaRPr lang="en-C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868" marR="27868" marT="0" marB="0"/>
                </a:tc>
                <a:extLst>
                  <a:ext uri="{0D108BD9-81ED-4DB2-BD59-A6C34878D82A}">
                    <a16:rowId xmlns:a16="http://schemas.microsoft.com/office/drawing/2014/main" val="10006"/>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94882701"/>
              </p:ext>
            </p:extLst>
          </p:nvPr>
        </p:nvGraphicFramePr>
        <p:xfrm>
          <a:off x="470210" y="1676400"/>
          <a:ext cx="3492300" cy="4479906"/>
        </p:xfrm>
        <a:graphic>
          <a:graphicData uri="http://schemas.openxmlformats.org/drawingml/2006/table">
            <a:tbl>
              <a:tblPr firstRow="1" bandRow="1">
                <a:tableStyleId>{C4B1156A-380E-4F78-BDF5-A606A8083BF9}</a:tableStyleId>
              </a:tblPr>
              <a:tblGrid>
                <a:gridCol w="291790">
                  <a:extLst>
                    <a:ext uri="{9D8B030D-6E8A-4147-A177-3AD203B41FA5}">
                      <a16:colId xmlns:a16="http://schemas.microsoft.com/office/drawing/2014/main" val="2782575861"/>
                    </a:ext>
                  </a:extLst>
                </a:gridCol>
                <a:gridCol w="3200510">
                  <a:extLst>
                    <a:ext uri="{9D8B030D-6E8A-4147-A177-3AD203B41FA5}">
                      <a16:colId xmlns:a16="http://schemas.microsoft.com/office/drawing/2014/main" val="3797328371"/>
                    </a:ext>
                  </a:extLst>
                </a:gridCol>
              </a:tblGrid>
              <a:tr h="443947">
                <a:tc>
                  <a:txBody>
                    <a:bodyPr/>
                    <a:lstStyle/>
                    <a:p>
                      <a:r>
                        <a:rPr lang="en-US" sz="1200" b="1" dirty="0" smtClean="0">
                          <a:solidFill>
                            <a:schemeClr val="tx1"/>
                          </a:solidFill>
                        </a:rPr>
                        <a:t>A</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Source Sans Pro" panose="020B0503030403020204" pitchFamily="34" charset="0"/>
                          <a:cs typeface="+mn-cs"/>
                        </a:rPr>
                        <a:t>No net loss in the area and integrity of freshwater, marine and terrestrial ecosystems</a:t>
                      </a:r>
                    </a:p>
                  </a:txBody>
                  <a:tcPr/>
                </a:tc>
                <a:extLst>
                  <a:ext uri="{0D108BD9-81ED-4DB2-BD59-A6C34878D82A}">
                    <a16:rowId xmlns:a16="http://schemas.microsoft.com/office/drawing/2014/main" val="837123460"/>
                  </a:ext>
                </a:extLst>
              </a:tr>
              <a:tr h="799104">
                <a:tc>
                  <a:txBody>
                    <a:bodyPr/>
                    <a:lstStyle/>
                    <a:p>
                      <a:r>
                        <a:rPr lang="en-US" sz="1200" b="1" dirty="0" smtClean="0">
                          <a:solidFill>
                            <a:schemeClr val="tx1"/>
                          </a:solidFill>
                        </a:rPr>
                        <a:t>B</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Source Sans Pro" panose="020B0503030403020204" pitchFamily="34" charset="0"/>
                          <a:cs typeface="+mn-cs"/>
                        </a:rPr>
                        <a:t>The percentage of species threatened with extinction, is reduced by [X%] and the abundance of species has increased on average by [X%]</a:t>
                      </a:r>
                    </a:p>
                  </a:txBody>
                  <a:tcPr/>
                </a:tc>
                <a:extLst>
                  <a:ext uri="{0D108BD9-81ED-4DB2-BD59-A6C34878D82A}">
                    <a16:rowId xmlns:a16="http://schemas.microsoft.com/office/drawing/2014/main" val="2071338273"/>
                  </a:ext>
                </a:extLst>
              </a:tr>
              <a:tr h="443947">
                <a:tc>
                  <a:txBody>
                    <a:bodyPr/>
                    <a:lstStyle/>
                    <a:p>
                      <a:r>
                        <a:rPr lang="en-US" sz="1200" b="1" dirty="0" smtClean="0">
                          <a:solidFill>
                            <a:schemeClr val="tx1"/>
                          </a:solidFill>
                        </a:rPr>
                        <a:t>C</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Source Sans Pro" panose="020B0503030403020204" pitchFamily="34" charset="0"/>
                          <a:cs typeface="+mn-cs"/>
                        </a:rPr>
                        <a:t>Genetic diversity is maintained or enhanced on average </a:t>
                      </a:r>
                    </a:p>
                  </a:txBody>
                  <a:tcPr/>
                </a:tc>
                <a:extLst>
                  <a:ext uri="{0D108BD9-81ED-4DB2-BD59-A6C34878D82A}">
                    <a16:rowId xmlns:a16="http://schemas.microsoft.com/office/drawing/2014/main" val="1063101756"/>
                  </a:ext>
                </a:extLst>
              </a:tr>
              <a:tr h="1988488">
                <a:tc>
                  <a:txBody>
                    <a:bodyPr/>
                    <a:lstStyle/>
                    <a:p>
                      <a:r>
                        <a:rPr lang="en-US" sz="1200" b="1" dirty="0" smtClean="0">
                          <a:solidFill>
                            <a:schemeClr val="tx1"/>
                          </a:solidFill>
                        </a:rPr>
                        <a:t>D</a:t>
                      </a:r>
                      <a:endParaRPr lang="en-US" sz="1200" b="1" dirty="0">
                        <a:solidFill>
                          <a:schemeClr val="tx1"/>
                        </a:solidFill>
                      </a:endParaRPr>
                    </a:p>
                  </a:txBody>
                  <a:tcPr/>
                </a:tc>
                <a:tc>
                  <a:txBody>
                    <a:bodyPr/>
                    <a:lstStyle/>
                    <a:p>
                      <a:r>
                        <a:rPr lang="en-US" sz="1200" kern="1200" dirty="0" smtClean="0">
                          <a:solidFill>
                            <a:schemeClr val="tx1"/>
                          </a:solidFill>
                          <a:latin typeface="+mn-lt"/>
                          <a:ea typeface="Source Sans Pro" panose="020B0503030403020204" pitchFamily="34" charset="0"/>
                          <a:cs typeface="+mn-cs"/>
                        </a:rPr>
                        <a:t>Nature provides benefits to people</a:t>
                      </a:r>
                      <a:endParaRPr lang="en-US" sz="1200" dirty="0">
                        <a:solidFill>
                          <a:schemeClr val="tx1"/>
                        </a:solidFill>
                      </a:endParaRPr>
                    </a:p>
                    <a:p>
                      <a:pPr marL="285750" lvl="0" indent="-285750" defTabSz="107329">
                        <a:buFont typeface="+mj-lt"/>
                        <a:buAutoNum type="romanUcPeriod"/>
                      </a:pPr>
                      <a:r>
                        <a:rPr lang="en-US" sz="1200" dirty="0" smtClean="0">
                          <a:solidFill>
                            <a:schemeClr val="tx1"/>
                          </a:solidFill>
                          <a:ea typeface="Source Sans Pro" panose="020B0503030403020204" pitchFamily="34" charset="0"/>
                        </a:rPr>
                        <a:t>improvements in nutrition for at least [X million] people</a:t>
                      </a:r>
                      <a:endParaRPr lang="en-CA" sz="1200" dirty="0" smtClean="0">
                        <a:solidFill>
                          <a:schemeClr val="tx1"/>
                        </a:solidFill>
                        <a:ea typeface="Source Sans Pro" panose="020B0503030403020204" pitchFamily="34" charset="0"/>
                      </a:endParaRPr>
                    </a:p>
                    <a:p>
                      <a:pPr marL="285750" lvl="0" indent="-285750" defTabSz="107329">
                        <a:buFont typeface="+mj-lt"/>
                        <a:buAutoNum type="romanUcPeriod"/>
                      </a:pPr>
                      <a:r>
                        <a:rPr lang="en-US" sz="1200" dirty="0" smtClean="0">
                          <a:solidFill>
                            <a:schemeClr val="tx1"/>
                          </a:solidFill>
                          <a:ea typeface="Source Sans Pro" panose="020B0503030403020204" pitchFamily="34" charset="0"/>
                        </a:rPr>
                        <a:t>improvements in sustainable access to safe and drinkable water for at least [X million] people</a:t>
                      </a:r>
                    </a:p>
                    <a:p>
                      <a:pPr marL="285750" lvl="0" indent="-285750" defTabSz="107329">
                        <a:buFont typeface="+mj-lt"/>
                        <a:buAutoNum type="romanUcPeriod"/>
                      </a:pPr>
                      <a:r>
                        <a:rPr lang="en-US" sz="1200" dirty="0" smtClean="0">
                          <a:solidFill>
                            <a:schemeClr val="tx1"/>
                          </a:solidFill>
                          <a:ea typeface="Source Sans Pro" panose="020B0503030403020204" pitchFamily="34" charset="0"/>
                        </a:rPr>
                        <a:t>improvements in the resilience from natural disasters for at least [X million] people </a:t>
                      </a:r>
                      <a:endParaRPr lang="en-CA" sz="1200" dirty="0" smtClean="0">
                        <a:solidFill>
                          <a:schemeClr val="tx1"/>
                        </a:solidFill>
                        <a:ea typeface="Source Sans Pro" panose="020B0503030403020204" pitchFamily="34" charset="0"/>
                      </a:endParaRPr>
                    </a:p>
                    <a:p>
                      <a:pPr marL="285750" lvl="0" indent="-285750" defTabSz="107329">
                        <a:buFont typeface="+mj-lt"/>
                        <a:buAutoNum type="romanUcPeriod"/>
                      </a:pPr>
                      <a:r>
                        <a:rPr lang="en-US" sz="1200" dirty="0" smtClean="0">
                          <a:solidFill>
                            <a:schemeClr val="tx1"/>
                          </a:solidFill>
                          <a:ea typeface="Source Sans Pro" panose="020B0503030403020204" pitchFamily="34" charset="0"/>
                        </a:rPr>
                        <a:t>at least [30%] of efforts to achieve the targets of the Paris Agreement</a:t>
                      </a:r>
                      <a:endParaRPr lang="en-CA" sz="1200" dirty="0" smtClean="0">
                        <a:solidFill>
                          <a:schemeClr val="tx1"/>
                        </a:solidFill>
                        <a:ea typeface="Source Sans Pro" panose="020B0503030403020204" pitchFamily="34" charset="0"/>
                      </a:endParaRPr>
                    </a:p>
                  </a:txBody>
                  <a:tcPr/>
                </a:tc>
                <a:extLst>
                  <a:ext uri="{0D108BD9-81ED-4DB2-BD59-A6C34878D82A}">
                    <a16:rowId xmlns:a16="http://schemas.microsoft.com/office/drawing/2014/main" val="3735290928"/>
                  </a:ext>
                </a:extLst>
              </a:tr>
              <a:tr h="754058">
                <a:tc>
                  <a:txBody>
                    <a:bodyPr/>
                    <a:lstStyle/>
                    <a:p>
                      <a:r>
                        <a:rPr lang="en-US" sz="1200" b="1" dirty="0" smtClean="0">
                          <a:solidFill>
                            <a:schemeClr val="tx1"/>
                          </a:solidFill>
                        </a:rPr>
                        <a:t>E</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ea typeface="Source Sans Pro" panose="020B0503030403020204" pitchFamily="34" charset="0"/>
                        </a:rPr>
                        <a:t>The benefits, shared fairly and equitably, from the use of genetic resources and associated traditional knowledge, have increased by [X] </a:t>
                      </a:r>
                      <a:endParaRPr lang="en-CA" sz="1200" dirty="0" smtClean="0">
                        <a:solidFill>
                          <a:schemeClr val="tx1"/>
                        </a:solidFill>
                        <a:ea typeface="Source Sans Pro" panose="020B0503030403020204" pitchFamily="34" charset="0"/>
                      </a:endParaRPr>
                    </a:p>
                  </a:txBody>
                  <a:tcPr/>
                </a:tc>
                <a:extLst>
                  <a:ext uri="{0D108BD9-81ED-4DB2-BD59-A6C34878D82A}">
                    <a16:rowId xmlns:a16="http://schemas.microsoft.com/office/drawing/2014/main" val="388954079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759786CC-2A67-2948-A6D2-78EF394D87B6}"/>
              </a:ext>
            </a:extLst>
          </p:cNvPr>
          <p:cNvSpPr>
            <a:spLocks noGrp="1"/>
          </p:cNvSpPr>
          <p:nvPr>
            <p:ph type="title"/>
          </p:nvPr>
        </p:nvSpPr>
        <p:spPr/>
        <p:txBody>
          <a:bodyPr/>
          <a:lstStyle/>
          <a:p>
            <a:r>
              <a:rPr lang="en-CA" altLang="en-US">
                <a:latin typeface="Arial Narrow" panose="020B0604020202020204" pitchFamily="34" charset="0"/>
              </a:rPr>
              <a:t>C. 2030 Mission</a:t>
            </a:r>
          </a:p>
        </p:txBody>
      </p:sp>
      <p:sp>
        <p:nvSpPr>
          <p:cNvPr id="17411" name="Content Placeholder 2">
            <a:extLst>
              <a:ext uri="{FF2B5EF4-FFF2-40B4-BE49-F238E27FC236}">
                <a16:creationId xmlns:a16="http://schemas.microsoft.com/office/drawing/2014/main" id="{299EAA00-605D-BA47-AEE2-3E2BA4A63FE0}"/>
              </a:ext>
            </a:extLst>
          </p:cNvPr>
          <p:cNvSpPr>
            <a:spLocks noGrp="1"/>
          </p:cNvSpPr>
          <p:nvPr>
            <p:ph idx="1"/>
          </p:nvPr>
        </p:nvSpPr>
        <p:spPr/>
        <p:txBody>
          <a:bodyPr/>
          <a:lstStyle/>
          <a:p>
            <a:pPr marL="0" indent="0">
              <a:buFont typeface="Arial" panose="020B0604020202020204" pitchFamily="34" charset="0"/>
              <a:buNone/>
            </a:pPr>
            <a:r>
              <a:rPr lang="en-GB" altLang="en-US"/>
              <a:t>Take urgent action across society to put biodiversity on a path to recovery for the benefit of planet and people</a:t>
            </a:r>
            <a:endParaRPr lang="en-CA" altLang="en-US"/>
          </a:p>
        </p:txBody>
      </p:sp>
      <p:sp>
        <p:nvSpPr>
          <p:cNvPr id="17412" name="Slide Number Placeholder 3">
            <a:extLst>
              <a:ext uri="{FF2B5EF4-FFF2-40B4-BE49-F238E27FC236}">
                <a16:creationId xmlns:a16="http://schemas.microsoft.com/office/drawing/2014/main" id="{7CACA2B7-1598-8B46-86A9-EE2786BADC19}"/>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AE8770F-0959-5341-BA0C-1C27C322A749}" type="slidenum">
              <a:rPr lang="en-US" altLang="en-US" sz="2400" smtClean="0">
                <a:latin typeface="Arial Narrow" panose="020B0604020202020204" pitchFamily="34" charset="0"/>
              </a:rPr>
              <a:pPr>
                <a:spcBef>
                  <a:spcPct val="0"/>
                </a:spcBef>
                <a:buFontTx/>
                <a:buNone/>
              </a:pPr>
              <a:t>15</a:t>
            </a:fld>
            <a:endParaRPr lang="en-US" altLang="en-US" sz="2400">
              <a:latin typeface="Arial Narrow"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B7AA5561-7185-1B4B-B11F-B9709728DD5F}"/>
              </a:ext>
            </a:extLst>
          </p:cNvPr>
          <p:cNvSpPr>
            <a:spLocks noGrp="1"/>
          </p:cNvSpPr>
          <p:nvPr>
            <p:ph type="title"/>
          </p:nvPr>
        </p:nvSpPr>
        <p:spPr>
          <a:xfrm>
            <a:off x="457200" y="349250"/>
            <a:ext cx="8229600" cy="717550"/>
          </a:xfrm>
        </p:spPr>
        <p:txBody>
          <a:bodyPr/>
          <a:lstStyle/>
          <a:p>
            <a:r>
              <a:rPr lang="en-CA" altLang="en-US" sz="4000" dirty="0">
                <a:latin typeface="Arial Narrow" panose="020B0604020202020204" pitchFamily="34" charset="0"/>
              </a:rPr>
              <a:t>D. </a:t>
            </a:r>
            <a:r>
              <a:rPr lang="en-CA" altLang="en-US" sz="4000" dirty="0" smtClean="0">
                <a:latin typeface="Arial Narrow" panose="020B0604020202020204" pitchFamily="34" charset="0"/>
              </a:rPr>
              <a:t>2030 Action </a:t>
            </a:r>
            <a:r>
              <a:rPr lang="en-CA" altLang="en-US" sz="4000" dirty="0">
                <a:latin typeface="Arial Narrow" panose="020B0604020202020204" pitchFamily="34" charset="0"/>
              </a:rPr>
              <a:t>Targets: </a:t>
            </a:r>
            <a:r>
              <a:rPr lang="en-CA" altLang="en-US" sz="4000" dirty="0" smtClean="0">
                <a:latin typeface="Arial Narrow" panose="020B0604020202020204" pitchFamily="34" charset="0"/>
              </a:rPr>
              <a:t>Reducing Threats</a:t>
            </a:r>
            <a:endParaRPr lang="en-CA" altLang="en-US" sz="4000" dirty="0">
              <a:latin typeface="Arial Narrow" panose="020B0604020202020204" pitchFamily="34" charset="0"/>
            </a:endParaRPr>
          </a:p>
        </p:txBody>
      </p:sp>
      <p:sp>
        <p:nvSpPr>
          <p:cNvPr id="18435" name="Slide Number Placeholder 3">
            <a:extLst>
              <a:ext uri="{FF2B5EF4-FFF2-40B4-BE49-F238E27FC236}">
                <a16:creationId xmlns:a16="http://schemas.microsoft.com/office/drawing/2014/main" id="{2A4E95D8-211C-954C-B2E0-0E9425FE41A6}"/>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0872BB-7E2E-CF4F-8E20-532D71EE9136}" type="slidenum">
              <a:rPr lang="en-US" altLang="en-US" sz="2400" smtClean="0">
                <a:latin typeface="Arial Narrow" panose="020B0604020202020204" pitchFamily="34" charset="0"/>
              </a:rPr>
              <a:pPr>
                <a:spcBef>
                  <a:spcPct val="0"/>
                </a:spcBef>
                <a:buFontTx/>
                <a:buNone/>
              </a:pPr>
              <a:t>16</a:t>
            </a:fld>
            <a:endParaRPr lang="en-US" altLang="en-US" sz="2400">
              <a:latin typeface="Arial Narrow" panose="020B0604020202020204" pitchFamily="34" charset="0"/>
            </a:endParaRPr>
          </a:p>
        </p:txBody>
      </p:sp>
      <p:sp>
        <p:nvSpPr>
          <p:cNvPr id="5" name="Rounded Rectangle 4">
            <a:extLst>
              <a:ext uri="{FF2B5EF4-FFF2-40B4-BE49-F238E27FC236}">
                <a16:creationId xmlns:a16="http://schemas.microsoft.com/office/drawing/2014/main" id="{8320FCC4-8612-094E-8270-9AA33C55D204}"/>
              </a:ext>
            </a:extLst>
          </p:cNvPr>
          <p:cNvSpPr/>
          <p:nvPr/>
        </p:nvSpPr>
        <p:spPr>
          <a:xfrm>
            <a:off x="493713" y="2438400"/>
            <a:ext cx="2867025" cy="2178050"/>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600" b="1" dirty="0">
              <a:solidFill>
                <a:schemeClr val="tx1"/>
              </a:solidFill>
              <a:latin typeface="Source Sans Pro" panose="020B0503030403020204" pitchFamily="34" charset="0"/>
              <a:ea typeface="Source Sans Pro" panose="020B0503030403020204" pitchFamily="34" charset="0"/>
            </a:endParaRPr>
          </a:p>
        </p:txBody>
      </p:sp>
      <p:sp>
        <p:nvSpPr>
          <p:cNvPr id="6" name="Rounded Rectangle 5">
            <a:extLst>
              <a:ext uri="{FF2B5EF4-FFF2-40B4-BE49-F238E27FC236}">
                <a16:creationId xmlns:a16="http://schemas.microsoft.com/office/drawing/2014/main" id="{FE6C6C33-F6A6-CF41-A303-71861E379297}"/>
              </a:ext>
            </a:extLst>
          </p:cNvPr>
          <p:cNvSpPr/>
          <p:nvPr/>
        </p:nvSpPr>
        <p:spPr>
          <a:xfrm>
            <a:off x="1754188" y="2573338"/>
            <a:ext cx="1892300" cy="31115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ounded Rectangle 6">
            <a:extLst>
              <a:ext uri="{FF2B5EF4-FFF2-40B4-BE49-F238E27FC236}">
                <a16:creationId xmlns:a16="http://schemas.microsoft.com/office/drawing/2014/main" id="{E03D8709-C78B-1749-AD7C-2691EA540EAC}"/>
              </a:ext>
            </a:extLst>
          </p:cNvPr>
          <p:cNvSpPr/>
          <p:nvPr/>
        </p:nvSpPr>
        <p:spPr>
          <a:xfrm>
            <a:off x="1754188" y="2954338"/>
            <a:ext cx="1892300" cy="31115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ounded Rectangle 7">
            <a:extLst>
              <a:ext uri="{FF2B5EF4-FFF2-40B4-BE49-F238E27FC236}">
                <a16:creationId xmlns:a16="http://schemas.microsoft.com/office/drawing/2014/main" id="{BD22C54C-4BA5-8546-8BAD-A94C027C43B1}"/>
              </a:ext>
            </a:extLst>
          </p:cNvPr>
          <p:cNvSpPr/>
          <p:nvPr/>
        </p:nvSpPr>
        <p:spPr>
          <a:xfrm>
            <a:off x="1749425" y="3360738"/>
            <a:ext cx="1892300" cy="31115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ounded Rectangle 8">
            <a:extLst>
              <a:ext uri="{FF2B5EF4-FFF2-40B4-BE49-F238E27FC236}">
                <a16:creationId xmlns:a16="http://schemas.microsoft.com/office/drawing/2014/main" id="{0EA5BD69-1ACD-C349-854E-8EB53B9A1E57}"/>
              </a:ext>
            </a:extLst>
          </p:cNvPr>
          <p:cNvSpPr/>
          <p:nvPr/>
        </p:nvSpPr>
        <p:spPr>
          <a:xfrm>
            <a:off x="1741488" y="3756025"/>
            <a:ext cx="1892300" cy="30956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ounded Rectangle 9">
            <a:extLst>
              <a:ext uri="{FF2B5EF4-FFF2-40B4-BE49-F238E27FC236}">
                <a16:creationId xmlns:a16="http://schemas.microsoft.com/office/drawing/2014/main" id="{A26E74C1-EFE3-5544-96EA-F70CE3AA7FDB}"/>
              </a:ext>
            </a:extLst>
          </p:cNvPr>
          <p:cNvSpPr/>
          <p:nvPr/>
        </p:nvSpPr>
        <p:spPr>
          <a:xfrm>
            <a:off x="1739900" y="4148138"/>
            <a:ext cx="1893888" cy="31115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42" name="Rectangle 10">
            <a:extLst>
              <a:ext uri="{FF2B5EF4-FFF2-40B4-BE49-F238E27FC236}">
                <a16:creationId xmlns:a16="http://schemas.microsoft.com/office/drawing/2014/main" id="{E70ABE40-81C8-264A-AA8F-29AEB616AFB6}"/>
              </a:ext>
            </a:extLst>
          </p:cNvPr>
          <p:cNvSpPr>
            <a:spLocks noChangeArrowheads="1"/>
          </p:cNvSpPr>
          <p:nvPr/>
        </p:nvSpPr>
        <p:spPr bwMode="auto">
          <a:xfrm>
            <a:off x="615950" y="2552700"/>
            <a:ext cx="15557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1">
                <a:latin typeface="Source Sans Pro" panose="020B0503030403020204" pitchFamily="34" charset="0"/>
                <a:ea typeface="Source Sans Pro" panose="020B0503030403020204" pitchFamily="34" charset="0"/>
                <a:cs typeface="Source Sans Pro" panose="020B0503030403020204" pitchFamily="34" charset="0"/>
              </a:rPr>
              <a:t>Reducing Threats</a:t>
            </a:r>
          </a:p>
        </p:txBody>
      </p:sp>
      <p:sp>
        <p:nvSpPr>
          <p:cNvPr id="12" name="TextBox 11">
            <a:extLst>
              <a:ext uri="{FF2B5EF4-FFF2-40B4-BE49-F238E27FC236}">
                <a16:creationId xmlns:a16="http://schemas.microsoft.com/office/drawing/2014/main" id="{9483C435-7770-1D4D-B4DF-0747BA3DFB52}"/>
              </a:ext>
            </a:extLst>
          </p:cNvPr>
          <p:cNvSpPr txBox="1"/>
          <p:nvPr/>
        </p:nvSpPr>
        <p:spPr>
          <a:xfrm>
            <a:off x="1749425" y="2578100"/>
            <a:ext cx="2133600" cy="3079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400" dirty="0">
                <a:solidFill>
                  <a:schemeClr val="bg1"/>
                </a:solidFill>
                <a:latin typeface="Source Sans Pro" panose="020B0503030403020204" pitchFamily="34" charset="0"/>
                <a:ea typeface="Source Sans Pro" panose="020B0503030403020204" pitchFamily="34" charset="0"/>
              </a:rPr>
              <a:t>Land/Sea Use Change</a:t>
            </a:r>
          </a:p>
        </p:txBody>
      </p:sp>
      <p:sp>
        <p:nvSpPr>
          <p:cNvPr id="13" name="TextBox 12">
            <a:extLst>
              <a:ext uri="{FF2B5EF4-FFF2-40B4-BE49-F238E27FC236}">
                <a16:creationId xmlns:a16="http://schemas.microsoft.com/office/drawing/2014/main" id="{2F539F12-2DFC-C14C-822C-6E9211A2FECA}"/>
              </a:ext>
            </a:extLst>
          </p:cNvPr>
          <p:cNvSpPr txBox="1"/>
          <p:nvPr/>
        </p:nvSpPr>
        <p:spPr>
          <a:xfrm>
            <a:off x="1793875" y="2935288"/>
            <a:ext cx="1878013" cy="3079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400" dirty="0">
                <a:solidFill>
                  <a:schemeClr val="bg1"/>
                </a:solidFill>
                <a:latin typeface="Source Sans Pro" panose="020B0503030403020204" pitchFamily="34" charset="0"/>
                <a:ea typeface="Source Sans Pro" panose="020B0503030403020204" pitchFamily="34" charset="0"/>
              </a:rPr>
              <a:t>Climate Change</a:t>
            </a:r>
          </a:p>
        </p:txBody>
      </p:sp>
      <p:sp>
        <p:nvSpPr>
          <p:cNvPr id="14" name="TextBox 13">
            <a:extLst>
              <a:ext uri="{FF2B5EF4-FFF2-40B4-BE49-F238E27FC236}">
                <a16:creationId xmlns:a16="http://schemas.microsoft.com/office/drawing/2014/main" id="{8159E1EB-BE3B-5747-A4C4-4F711A1BE6C2}"/>
              </a:ext>
            </a:extLst>
          </p:cNvPr>
          <p:cNvSpPr txBox="1"/>
          <p:nvPr/>
        </p:nvSpPr>
        <p:spPr>
          <a:xfrm>
            <a:off x="1787525" y="4144963"/>
            <a:ext cx="1889125" cy="3079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400" dirty="0">
                <a:solidFill>
                  <a:schemeClr val="bg1"/>
                </a:solidFill>
                <a:latin typeface="Source Sans Pro" panose="020B0503030403020204" pitchFamily="34" charset="0"/>
                <a:ea typeface="Source Sans Pro" panose="020B0503030403020204" pitchFamily="34" charset="0"/>
              </a:rPr>
              <a:t>Invasive Species</a:t>
            </a:r>
          </a:p>
        </p:txBody>
      </p:sp>
      <p:sp>
        <p:nvSpPr>
          <p:cNvPr id="15" name="TextBox 14">
            <a:extLst>
              <a:ext uri="{FF2B5EF4-FFF2-40B4-BE49-F238E27FC236}">
                <a16:creationId xmlns:a16="http://schemas.microsoft.com/office/drawing/2014/main" id="{93D19FA4-FE61-7745-8333-9AF797ABDA76}"/>
              </a:ext>
            </a:extLst>
          </p:cNvPr>
          <p:cNvSpPr txBox="1"/>
          <p:nvPr/>
        </p:nvSpPr>
        <p:spPr>
          <a:xfrm>
            <a:off x="1792288" y="3343275"/>
            <a:ext cx="1878012" cy="3079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400" dirty="0">
                <a:solidFill>
                  <a:schemeClr val="bg1"/>
                </a:solidFill>
                <a:latin typeface="Source Sans Pro" panose="020B0503030403020204" pitchFamily="34" charset="0"/>
                <a:ea typeface="Source Sans Pro" panose="020B0503030403020204" pitchFamily="34" charset="0"/>
              </a:rPr>
              <a:t>Pollution</a:t>
            </a:r>
          </a:p>
        </p:txBody>
      </p:sp>
      <p:sp>
        <p:nvSpPr>
          <p:cNvPr id="16" name="TextBox 15">
            <a:extLst>
              <a:ext uri="{FF2B5EF4-FFF2-40B4-BE49-F238E27FC236}">
                <a16:creationId xmlns:a16="http://schemas.microsoft.com/office/drawing/2014/main" id="{9A918ECD-4344-0146-9148-578CD45560E9}"/>
              </a:ext>
            </a:extLst>
          </p:cNvPr>
          <p:cNvSpPr txBox="1"/>
          <p:nvPr/>
        </p:nvSpPr>
        <p:spPr>
          <a:xfrm>
            <a:off x="1792288" y="3748088"/>
            <a:ext cx="1892300" cy="3079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400" dirty="0">
                <a:solidFill>
                  <a:schemeClr val="bg1"/>
                </a:solidFill>
                <a:latin typeface="Source Sans Pro" panose="020B0503030403020204" pitchFamily="34" charset="0"/>
                <a:ea typeface="Source Sans Pro" panose="020B0503030403020204" pitchFamily="34" charset="0"/>
              </a:rPr>
              <a:t>Over Exploitation</a:t>
            </a:r>
          </a:p>
        </p:txBody>
      </p:sp>
      <p:sp>
        <p:nvSpPr>
          <p:cNvPr id="17" name="Rectangle 16">
            <a:extLst>
              <a:ext uri="{FF2B5EF4-FFF2-40B4-BE49-F238E27FC236}">
                <a16:creationId xmlns:a16="http://schemas.microsoft.com/office/drawing/2014/main" id="{6F726C16-073C-5E45-9317-5541B86DBC30}"/>
              </a:ext>
            </a:extLst>
          </p:cNvPr>
          <p:cNvSpPr/>
          <p:nvPr/>
        </p:nvSpPr>
        <p:spPr>
          <a:xfrm>
            <a:off x="749300" y="3638550"/>
            <a:ext cx="104775" cy="584200"/>
          </a:xfrm>
          <a:prstGeom prst="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a:extLst>
              <a:ext uri="{FF2B5EF4-FFF2-40B4-BE49-F238E27FC236}">
                <a16:creationId xmlns:a16="http://schemas.microsoft.com/office/drawing/2014/main" id="{DAEBBC96-F5D5-A940-8478-5A246DE9E54F}"/>
              </a:ext>
            </a:extLst>
          </p:cNvPr>
          <p:cNvSpPr/>
          <p:nvPr/>
        </p:nvSpPr>
        <p:spPr>
          <a:xfrm>
            <a:off x="938213" y="3852863"/>
            <a:ext cx="107950" cy="369887"/>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a:extLst>
              <a:ext uri="{FF2B5EF4-FFF2-40B4-BE49-F238E27FC236}">
                <a16:creationId xmlns:a16="http://schemas.microsoft.com/office/drawing/2014/main" id="{93D62E7B-83E4-0948-9CA4-43F6E145D67E}"/>
              </a:ext>
            </a:extLst>
          </p:cNvPr>
          <p:cNvSpPr/>
          <p:nvPr/>
        </p:nvSpPr>
        <p:spPr>
          <a:xfrm>
            <a:off x="1112838" y="3922713"/>
            <a:ext cx="107950" cy="301625"/>
          </a:xfrm>
          <a:prstGeom prst="rect">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a:extLst>
              <a:ext uri="{FF2B5EF4-FFF2-40B4-BE49-F238E27FC236}">
                <a16:creationId xmlns:a16="http://schemas.microsoft.com/office/drawing/2014/main" id="{BCD12B55-5A2F-0C44-890E-41A77925401D}"/>
              </a:ext>
            </a:extLst>
          </p:cNvPr>
          <p:cNvSpPr/>
          <p:nvPr/>
        </p:nvSpPr>
        <p:spPr>
          <a:xfrm>
            <a:off x="1287463" y="3852863"/>
            <a:ext cx="107950" cy="369887"/>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ectangle 20">
            <a:extLst>
              <a:ext uri="{FF2B5EF4-FFF2-40B4-BE49-F238E27FC236}">
                <a16:creationId xmlns:a16="http://schemas.microsoft.com/office/drawing/2014/main" id="{B045BD0A-7A90-A04F-B38F-2534560462BD}"/>
              </a:ext>
            </a:extLst>
          </p:cNvPr>
          <p:cNvSpPr/>
          <p:nvPr/>
        </p:nvSpPr>
        <p:spPr>
          <a:xfrm>
            <a:off x="1468438" y="3775075"/>
            <a:ext cx="106362" cy="455613"/>
          </a:xfrm>
          <a:prstGeom prst="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2" name="Straight Connector 21">
            <a:extLst>
              <a:ext uri="{FF2B5EF4-FFF2-40B4-BE49-F238E27FC236}">
                <a16:creationId xmlns:a16="http://schemas.microsoft.com/office/drawing/2014/main" id="{305C2265-EE07-F84B-8077-7AD480CEB7EE}"/>
              </a:ext>
            </a:extLst>
          </p:cNvPr>
          <p:cNvCxnSpPr>
            <a:cxnSpLocks/>
          </p:cNvCxnSpPr>
          <p:nvPr/>
        </p:nvCxnSpPr>
        <p:spPr>
          <a:xfrm>
            <a:off x="749300" y="4222750"/>
            <a:ext cx="828675" cy="0"/>
          </a:xfrm>
          <a:prstGeom prst="line">
            <a:avLst/>
          </a:prstGeom>
          <a:ln>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
        <p:nvSpPr>
          <p:cNvPr id="23" name="Arc 22">
            <a:extLst>
              <a:ext uri="{FF2B5EF4-FFF2-40B4-BE49-F238E27FC236}">
                <a16:creationId xmlns:a16="http://schemas.microsoft.com/office/drawing/2014/main" id="{28957A69-F370-CB4C-8971-9458B19DC83D}"/>
              </a:ext>
            </a:extLst>
          </p:cNvPr>
          <p:cNvSpPr/>
          <p:nvPr/>
        </p:nvSpPr>
        <p:spPr>
          <a:xfrm rot="10066968">
            <a:off x="898525" y="3086100"/>
            <a:ext cx="1089025" cy="552450"/>
          </a:xfrm>
          <a:prstGeom prst="arc">
            <a:avLst>
              <a:gd name="adj1" fmla="val 16200000"/>
              <a:gd name="adj2" fmla="val 21517971"/>
            </a:avLst>
          </a:prstGeom>
          <a:noFill/>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4" name="Rounded Rectangle 23">
            <a:extLst>
              <a:ext uri="{FF2B5EF4-FFF2-40B4-BE49-F238E27FC236}">
                <a16:creationId xmlns:a16="http://schemas.microsoft.com/office/drawing/2014/main" id="{FA373F6A-EE54-3A43-A1C3-86930E37A35F}"/>
              </a:ext>
            </a:extLst>
          </p:cNvPr>
          <p:cNvSpPr/>
          <p:nvPr/>
        </p:nvSpPr>
        <p:spPr>
          <a:xfrm>
            <a:off x="3704236" y="1325650"/>
            <a:ext cx="5058764" cy="5424311"/>
          </a:xfrm>
          <a:prstGeom prst="roundRect">
            <a:avLst>
              <a:gd name="adj" fmla="val 378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2040" b="1" dirty="0">
              <a:solidFill>
                <a:schemeClr val="tx1"/>
              </a:solidFill>
              <a:latin typeface="Source Sans Pro" panose="020B0503030403020204" pitchFamily="34" charset="0"/>
              <a:ea typeface="Source Sans Pro" panose="020B0503030403020204" pitchFamily="34" charset="0"/>
            </a:endParaRPr>
          </a:p>
        </p:txBody>
      </p:sp>
      <p:sp>
        <p:nvSpPr>
          <p:cNvPr id="18456" name="Rectangle 24">
            <a:extLst>
              <a:ext uri="{FF2B5EF4-FFF2-40B4-BE49-F238E27FC236}">
                <a16:creationId xmlns:a16="http://schemas.microsoft.com/office/drawing/2014/main" id="{26B109D3-2A7A-2E49-A616-8AFED1056017}"/>
              </a:ext>
            </a:extLst>
          </p:cNvPr>
          <p:cNvSpPr>
            <a:spLocks noChangeArrowheads="1"/>
          </p:cNvSpPr>
          <p:nvPr/>
        </p:nvSpPr>
        <p:spPr bwMode="auto">
          <a:xfrm>
            <a:off x="3883025" y="1457141"/>
            <a:ext cx="4684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b="1" dirty="0" smtClean="0">
                <a:latin typeface="+mj-lt"/>
                <a:ea typeface="Source Sans Pro" panose="020B0503030403020204" pitchFamily="34" charset="0"/>
                <a:cs typeface="Source Sans Pro" panose="020B0503030403020204" pitchFamily="34" charset="0"/>
              </a:rPr>
              <a:t>D1. </a:t>
            </a:r>
            <a:r>
              <a:rPr lang="en-US" altLang="en-US" sz="1600" b="1" dirty="0">
                <a:latin typeface="+mj-lt"/>
                <a:ea typeface="Source Sans Pro" panose="020B0503030403020204" pitchFamily="34" charset="0"/>
                <a:cs typeface="Source Sans Pro" panose="020B0503030403020204" pitchFamily="34" charset="0"/>
              </a:rPr>
              <a:t>Reducing </a:t>
            </a:r>
            <a:r>
              <a:rPr lang="en-US" altLang="en-US" sz="1600" b="1" dirty="0" smtClean="0">
                <a:latin typeface="+mj-lt"/>
                <a:ea typeface="Source Sans Pro" panose="020B0503030403020204" pitchFamily="34" charset="0"/>
                <a:cs typeface="Source Sans Pro" panose="020B0503030403020204" pitchFamily="34" charset="0"/>
              </a:rPr>
              <a:t>Threats on Biodiversity</a:t>
            </a:r>
            <a:endParaRPr lang="en-US" altLang="en-US" sz="1600" b="1" dirty="0">
              <a:latin typeface="+mj-lt"/>
              <a:ea typeface="Source Sans Pro" panose="020B0503030403020204" pitchFamily="34" charset="0"/>
              <a:cs typeface="Source Sans Pro" panose="020B0503030403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346111332"/>
              </p:ext>
            </p:extLst>
          </p:nvPr>
        </p:nvGraphicFramePr>
        <p:xfrm>
          <a:off x="3807455" y="1795695"/>
          <a:ext cx="4894299" cy="4754880"/>
        </p:xfrm>
        <a:graphic>
          <a:graphicData uri="http://schemas.openxmlformats.org/drawingml/2006/table">
            <a:tbl>
              <a:tblPr firstRow="1" bandRow="1">
                <a:tableStyleId>{BC89EF96-8CEA-46FF-86C4-4CE0E7609802}</a:tableStyleId>
              </a:tblPr>
              <a:tblGrid>
                <a:gridCol w="384175">
                  <a:extLst>
                    <a:ext uri="{9D8B030D-6E8A-4147-A177-3AD203B41FA5}">
                      <a16:colId xmlns:a16="http://schemas.microsoft.com/office/drawing/2014/main" val="2287072886"/>
                    </a:ext>
                  </a:extLst>
                </a:gridCol>
                <a:gridCol w="4510124">
                  <a:extLst>
                    <a:ext uri="{9D8B030D-6E8A-4147-A177-3AD203B41FA5}">
                      <a16:colId xmlns:a16="http://schemas.microsoft.com/office/drawing/2014/main" val="235775257"/>
                    </a:ext>
                  </a:extLst>
                </a:gridCol>
              </a:tblGrid>
              <a:tr h="370840">
                <a:tc>
                  <a:txBody>
                    <a:bodyPr/>
                    <a:lstStyle/>
                    <a:p>
                      <a:r>
                        <a:rPr lang="en-US" sz="1200" b="1" dirty="0" smtClean="0">
                          <a:solidFill>
                            <a:schemeClr val="tx1"/>
                          </a:solidFill>
                        </a:rPr>
                        <a:t>1</a:t>
                      </a:r>
                      <a:endParaRPr lang="en-US" sz="1200" b="1" dirty="0">
                        <a:solidFill>
                          <a:schemeClr val="tx1"/>
                        </a:solidFill>
                      </a:endParaRPr>
                    </a:p>
                  </a:txBody>
                  <a:tcPr/>
                </a:tc>
                <a:tc>
                  <a:txBody>
                    <a:bodyPr/>
                    <a:lstStyle/>
                    <a:p>
                      <a:r>
                        <a:rPr lang="en-US" sz="1200" b="0" dirty="0" smtClean="0">
                          <a:solidFill>
                            <a:schemeClr val="tx1"/>
                          </a:solidFill>
                          <a:ea typeface="Source Sans Pro" panose="020B0503030403020204" pitchFamily="34" charset="0"/>
                        </a:rPr>
                        <a:t>Retain and restore freshwater, marine and terrestrial ecosystems, by increasing at least [50%] of land and sea area under comprehensive spatial planning addressing land/sea use change, achieving a net increase in area, connectivity and integrity and retaining existing intact areas and wilderness </a:t>
                      </a:r>
                      <a:endParaRPr lang="en-US" sz="1200" b="0" dirty="0">
                        <a:solidFill>
                          <a:schemeClr val="tx1"/>
                        </a:solidFill>
                      </a:endParaRPr>
                    </a:p>
                  </a:txBody>
                  <a:tcPr/>
                </a:tc>
                <a:extLst>
                  <a:ext uri="{0D108BD9-81ED-4DB2-BD59-A6C34878D82A}">
                    <a16:rowId xmlns:a16="http://schemas.microsoft.com/office/drawing/2014/main" val="12773798"/>
                  </a:ext>
                </a:extLst>
              </a:tr>
              <a:tr h="370840">
                <a:tc>
                  <a:txBody>
                    <a:bodyPr/>
                    <a:lstStyle/>
                    <a:p>
                      <a:r>
                        <a:rPr lang="en-US" sz="1200" b="1" dirty="0" smtClean="0">
                          <a:solidFill>
                            <a:schemeClr val="tx1"/>
                          </a:solidFill>
                        </a:rPr>
                        <a:t>2</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ea typeface="Source Sans Pro" panose="020B0503030403020204" pitchFamily="34" charset="0"/>
                        </a:rPr>
                        <a:t>Protect sites of particular importance for biodiversity through protected areas and other effective area-based conservation measures, covering at least [60%] of such sites and at least [30%] of land and sea areas with at least [10%] under strict protection</a:t>
                      </a:r>
                    </a:p>
                  </a:txBody>
                  <a:tcPr/>
                </a:tc>
                <a:extLst>
                  <a:ext uri="{0D108BD9-81ED-4DB2-BD59-A6C34878D82A}">
                    <a16:rowId xmlns:a16="http://schemas.microsoft.com/office/drawing/2014/main" val="494540111"/>
                  </a:ext>
                </a:extLst>
              </a:tr>
              <a:tr h="370840">
                <a:tc>
                  <a:txBody>
                    <a:bodyPr/>
                    <a:lstStyle/>
                    <a:p>
                      <a:r>
                        <a:rPr lang="en-US" sz="1200" b="1" dirty="0" smtClean="0">
                          <a:solidFill>
                            <a:schemeClr val="tx1"/>
                          </a:solidFill>
                        </a:rPr>
                        <a:t>3</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ea typeface="Source Sans Pro" panose="020B0503030403020204" pitchFamily="34" charset="0"/>
                        </a:rPr>
                        <a:t>Control all pathways for the introduction of invasive alien species achieving a [50%] reduction in the rate of new introductions, and eradicate or control invasive alien species to eliminate or reduce their impacts by 2030 in at least [50%] of priority sites </a:t>
                      </a:r>
                    </a:p>
                  </a:txBody>
                  <a:tcPr/>
                </a:tc>
                <a:extLst>
                  <a:ext uri="{0D108BD9-81ED-4DB2-BD59-A6C34878D82A}">
                    <a16:rowId xmlns:a16="http://schemas.microsoft.com/office/drawing/2014/main" val="2119990122"/>
                  </a:ext>
                </a:extLst>
              </a:tr>
              <a:tr h="370840">
                <a:tc>
                  <a:txBody>
                    <a:bodyPr/>
                    <a:lstStyle/>
                    <a:p>
                      <a:r>
                        <a:rPr lang="en-US" sz="1200" b="1" dirty="0" smtClean="0">
                          <a:solidFill>
                            <a:schemeClr val="tx1"/>
                          </a:solidFill>
                        </a:rPr>
                        <a:t>4</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ea typeface="Source Sans Pro" panose="020B0503030403020204" pitchFamily="34" charset="0"/>
                        </a:rPr>
                        <a:t>Reduce by at least [50%], pollution from excess nutrients, biocides, plastic waste and other sources</a:t>
                      </a:r>
                    </a:p>
                  </a:txBody>
                  <a:tcPr/>
                </a:tc>
                <a:extLst>
                  <a:ext uri="{0D108BD9-81ED-4DB2-BD59-A6C34878D82A}">
                    <a16:rowId xmlns:a16="http://schemas.microsoft.com/office/drawing/2014/main" val="3860769434"/>
                  </a:ext>
                </a:extLst>
              </a:tr>
              <a:tr h="370840">
                <a:tc>
                  <a:txBody>
                    <a:bodyPr/>
                    <a:lstStyle/>
                    <a:p>
                      <a:r>
                        <a:rPr lang="en-US" sz="1200" b="1" dirty="0" smtClean="0">
                          <a:solidFill>
                            <a:schemeClr val="tx1"/>
                          </a:solidFill>
                        </a:rPr>
                        <a:t>5</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ea typeface="Source Sans Pro" panose="020B0503030403020204" pitchFamily="34" charset="0"/>
                        </a:rPr>
                        <a:t>Ensure that the harvesting, trade and use of wild species, is legal and at sustainable levels</a:t>
                      </a:r>
                    </a:p>
                  </a:txBody>
                  <a:tcPr/>
                </a:tc>
                <a:extLst>
                  <a:ext uri="{0D108BD9-81ED-4DB2-BD59-A6C34878D82A}">
                    <a16:rowId xmlns:a16="http://schemas.microsoft.com/office/drawing/2014/main" val="3532313217"/>
                  </a:ext>
                </a:extLst>
              </a:tr>
              <a:tr h="370840">
                <a:tc>
                  <a:txBody>
                    <a:bodyPr/>
                    <a:lstStyle/>
                    <a:p>
                      <a:r>
                        <a:rPr lang="en-US" sz="1200" b="1" dirty="0" smtClean="0">
                          <a:solidFill>
                            <a:schemeClr val="tx1"/>
                          </a:solidFill>
                        </a:rPr>
                        <a:t>6</a:t>
                      </a:r>
                      <a:endParaRPr lang="en-US" sz="1200" b="1" dirty="0">
                        <a:solidFill>
                          <a:schemeClr val="tx1"/>
                        </a:solidFill>
                      </a:endParaRPr>
                    </a:p>
                  </a:txBody>
                  <a:tcPr/>
                </a:tc>
                <a:tc>
                  <a:txBody>
                    <a:bodyPr/>
                    <a:lstStyle/>
                    <a:p>
                      <a:r>
                        <a:rPr lang="en-US" sz="1200" dirty="0" smtClean="0">
                          <a:solidFill>
                            <a:schemeClr val="tx1"/>
                          </a:solidFill>
                          <a:ea typeface="Source Sans Pro" panose="020B0503030403020204" pitchFamily="34" charset="0"/>
                        </a:rPr>
                        <a:t>Contribute to climate change mitigation and adaptation and disaster risk reduction through nature-based solutions, providing [about 30%] [at least XXX MT CO2=] of the mitigation effort needed to achieve the goals of the Paris Agreement, complementing stringent emission reductions and avoiding negative impacts on biodiversity and food security</a:t>
                      </a:r>
                      <a:endParaRPr lang="en-US" sz="1200" dirty="0">
                        <a:solidFill>
                          <a:schemeClr val="tx1"/>
                        </a:solidFill>
                      </a:endParaRPr>
                    </a:p>
                  </a:txBody>
                  <a:tcPr/>
                </a:tc>
                <a:extLst>
                  <a:ext uri="{0D108BD9-81ED-4DB2-BD59-A6C34878D82A}">
                    <a16:rowId xmlns:a16="http://schemas.microsoft.com/office/drawing/2014/main" val="95712598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2783D24-ECA1-4B4B-9A77-12ECC4927AA7}"/>
              </a:ext>
            </a:extLst>
          </p:cNvPr>
          <p:cNvSpPr>
            <a:spLocks noGrp="1"/>
          </p:cNvSpPr>
          <p:nvPr>
            <p:ph type="title"/>
          </p:nvPr>
        </p:nvSpPr>
        <p:spPr/>
        <p:txBody>
          <a:bodyPr/>
          <a:lstStyle/>
          <a:p>
            <a:r>
              <a:rPr lang="en-CA" altLang="en-US" sz="4000" dirty="0">
                <a:latin typeface="Arial Narrow" panose="020B0604020202020204" pitchFamily="34" charset="0"/>
              </a:rPr>
              <a:t>D. </a:t>
            </a:r>
            <a:r>
              <a:rPr lang="en-CA" altLang="en-US" sz="4000" dirty="0" smtClean="0">
                <a:latin typeface="Arial Narrow" panose="020B0604020202020204" pitchFamily="34" charset="0"/>
              </a:rPr>
              <a:t>2030 Action </a:t>
            </a:r>
            <a:r>
              <a:rPr lang="en-CA" altLang="en-US" sz="4000" dirty="0">
                <a:latin typeface="Arial Narrow" panose="020B0604020202020204" pitchFamily="34" charset="0"/>
              </a:rPr>
              <a:t>Targets: </a:t>
            </a:r>
            <a:r>
              <a:rPr lang="en-CA" altLang="en-US" sz="4000" dirty="0" smtClean="0">
                <a:latin typeface="Arial Narrow" panose="020B0604020202020204" pitchFamily="34" charset="0"/>
              </a:rPr>
              <a:t>Sustainable Use</a:t>
            </a:r>
            <a:endParaRPr lang="en-CA" altLang="en-US" sz="4000" dirty="0">
              <a:latin typeface="Arial Narrow" panose="020B0604020202020204" pitchFamily="34" charset="0"/>
            </a:endParaRPr>
          </a:p>
        </p:txBody>
      </p:sp>
      <p:sp>
        <p:nvSpPr>
          <p:cNvPr id="19459" name="Slide Number Placeholder 3">
            <a:extLst>
              <a:ext uri="{FF2B5EF4-FFF2-40B4-BE49-F238E27FC236}">
                <a16:creationId xmlns:a16="http://schemas.microsoft.com/office/drawing/2014/main" id="{3F7D6DE0-05BD-0648-A650-06BDC3FDA794}"/>
              </a:ext>
            </a:extLst>
          </p:cNvPr>
          <p:cNvSpPr>
            <a:spLocks noGrp="1"/>
          </p:cNvSpPr>
          <p:nvPr>
            <p:ph type="sldNum" sz="quarter" idx="11"/>
          </p:nvPr>
        </p:nvSpPr>
        <p:spPr bwMode="auto">
          <a:xfrm>
            <a:off x="8399463" y="6353175"/>
            <a:ext cx="6096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4999022-D18D-144A-9D64-5483E18FB1B7}" type="slidenum">
              <a:rPr lang="en-US" altLang="en-US" sz="2400" smtClean="0">
                <a:latin typeface="Arial Narrow" panose="020B0604020202020204" pitchFamily="34" charset="0"/>
              </a:rPr>
              <a:pPr>
                <a:spcBef>
                  <a:spcPct val="0"/>
                </a:spcBef>
                <a:buFontTx/>
                <a:buNone/>
              </a:pPr>
              <a:t>17</a:t>
            </a:fld>
            <a:endParaRPr lang="en-US" altLang="en-US" sz="2400">
              <a:latin typeface="Arial Narrow" panose="020B0604020202020204" pitchFamily="34" charset="0"/>
            </a:endParaRPr>
          </a:p>
        </p:txBody>
      </p:sp>
      <p:sp>
        <p:nvSpPr>
          <p:cNvPr id="6" name="Rounded Rectangle 5">
            <a:extLst>
              <a:ext uri="{FF2B5EF4-FFF2-40B4-BE49-F238E27FC236}">
                <a16:creationId xmlns:a16="http://schemas.microsoft.com/office/drawing/2014/main" id="{FDA2EAE8-59A5-2F47-BCA3-1A46247A3852}"/>
              </a:ext>
            </a:extLst>
          </p:cNvPr>
          <p:cNvSpPr/>
          <p:nvPr/>
        </p:nvSpPr>
        <p:spPr>
          <a:xfrm>
            <a:off x="3313113" y="1509132"/>
            <a:ext cx="5221287" cy="5292725"/>
          </a:xfrm>
          <a:prstGeom prst="roundRect">
            <a:avLst>
              <a:gd name="adj" fmla="val 469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200" b="1" dirty="0">
              <a:solidFill>
                <a:schemeClr val="tx1"/>
              </a:solidFill>
              <a:latin typeface="Source Sans Pro" panose="020B0503030403020204" pitchFamily="34" charset="0"/>
              <a:ea typeface="Source Sans Pro" panose="020B0503030403020204" pitchFamily="34" charset="0"/>
            </a:endParaRPr>
          </a:p>
        </p:txBody>
      </p:sp>
      <p:sp>
        <p:nvSpPr>
          <p:cNvPr id="19461" name="Rectangle 6">
            <a:extLst>
              <a:ext uri="{FF2B5EF4-FFF2-40B4-BE49-F238E27FC236}">
                <a16:creationId xmlns:a16="http://schemas.microsoft.com/office/drawing/2014/main" id="{5C57E725-273A-FF4C-AB89-30696A46811B}"/>
              </a:ext>
            </a:extLst>
          </p:cNvPr>
          <p:cNvSpPr>
            <a:spLocks noChangeArrowheads="1"/>
          </p:cNvSpPr>
          <p:nvPr/>
        </p:nvSpPr>
        <p:spPr bwMode="auto">
          <a:xfrm>
            <a:off x="3328988" y="1524000"/>
            <a:ext cx="50704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b="1" dirty="0" smtClean="0">
                <a:latin typeface="+mj-lt"/>
                <a:ea typeface="Source Sans Pro" panose="020B0503030403020204" pitchFamily="34" charset="0"/>
                <a:cs typeface="Source Sans Pro" panose="020B0503030403020204" pitchFamily="34" charset="0"/>
              </a:rPr>
              <a:t>D2. </a:t>
            </a:r>
            <a:r>
              <a:rPr lang="en-US" altLang="en-US" sz="1600" b="1" dirty="0">
                <a:latin typeface="+mj-lt"/>
                <a:ea typeface="Source Sans Pro" panose="020B0503030403020204" pitchFamily="34" charset="0"/>
                <a:cs typeface="Source Sans Pro" panose="020B0503030403020204" pitchFamily="34" charset="0"/>
              </a:rPr>
              <a:t>Meeting </a:t>
            </a:r>
            <a:r>
              <a:rPr lang="en-US" altLang="en-US" sz="1600" b="1" dirty="0" smtClean="0">
                <a:latin typeface="+mj-lt"/>
                <a:ea typeface="Source Sans Pro" panose="020B0503030403020204" pitchFamily="34" charset="0"/>
                <a:cs typeface="Source Sans Pro" panose="020B0503030403020204" pitchFamily="34" charset="0"/>
              </a:rPr>
              <a:t>Peoples</a:t>
            </a:r>
            <a:r>
              <a:rPr lang="en-US" altLang="en-US" sz="1600" b="1" dirty="0">
                <a:latin typeface="+mj-lt"/>
                <a:ea typeface="Source Sans Pro" panose="020B0503030403020204" pitchFamily="34" charset="0"/>
                <a:cs typeface="Source Sans Pro" panose="020B0503030403020204" pitchFamily="34" charset="0"/>
              </a:rPr>
              <a:t>’ </a:t>
            </a:r>
            <a:r>
              <a:rPr lang="en-US" altLang="en-US" sz="1600" b="1" dirty="0" smtClean="0">
                <a:latin typeface="+mj-lt"/>
                <a:ea typeface="Source Sans Pro" panose="020B0503030403020204" pitchFamily="34" charset="0"/>
                <a:cs typeface="Source Sans Pro" panose="020B0503030403020204" pitchFamily="34" charset="0"/>
              </a:rPr>
              <a:t>Needs </a:t>
            </a:r>
            <a:r>
              <a:rPr lang="en-US" altLang="en-US" sz="1600" b="1" dirty="0">
                <a:latin typeface="+mj-lt"/>
                <a:ea typeface="Source Sans Pro" panose="020B0503030403020204" pitchFamily="34" charset="0"/>
                <a:cs typeface="Source Sans Pro" panose="020B0503030403020204" pitchFamily="34" charset="0"/>
              </a:rPr>
              <a:t>T</a:t>
            </a:r>
            <a:r>
              <a:rPr lang="en-US" altLang="en-US" sz="1600" b="1" dirty="0" smtClean="0">
                <a:latin typeface="+mj-lt"/>
                <a:ea typeface="Source Sans Pro" panose="020B0503030403020204" pitchFamily="34" charset="0"/>
                <a:cs typeface="Source Sans Pro" panose="020B0503030403020204" pitchFamily="34" charset="0"/>
              </a:rPr>
              <a:t>hrough </a:t>
            </a:r>
            <a:r>
              <a:rPr lang="en-US" altLang="en-US" sz="1600" b="1" dirty="0">
                <a:latin typeface="+mj-lt"/>
                <a:ea typeface="Source Sans Pro" panose="020B0503030403020204" pitchFamily="34" charset="0"/>
                <a:cs typeface="Source Sans Pro" panose="020B0503030403020204" pitchFamily="34" charset="0"/>
              </a:rPr>
              <a:t>S</a:t>
            </a:r>
            <a:r>
              <a:rPr lang="en-US" altLang="en-US" sz="1600" b="1" dirty="0" smtClean="0">
                <a:latin typeface="+mj-lt"/>
                <a:ea typeface="Source Sans Pro" panose="020B0503030403020204" pitchFamily="34" charset="0"/>
                <a:cs typeface="Source Sans Pro" panose="020B0503030403020204" pitchFamily="34" charset="0"/>
              </a:rPr>
              <a:t>ustainable </a:t>
            </a:r>
            <a:r>
              <a:rPr lang="en-US" altLang="en-US" sz="1600" b="1" dirty="0">
                <a:latin typeface="+mj-lt"/>
                <a:ea typeface="Source Sans Pro" panose="020B0503030403020204" pitchFamily="34" charset="0"/>
                <a:cs typeface="Source Sans Pro" panose="020B0503030403020204" pitchFamily="34" charset="0"/>
              </a:rPr>
              <a:t>U</a:t>
            </a:r>
            <a:r>
              <a:rPr lang="en-US" altLang="en-US" sz="1600" b="1" dirty="0" smtClean="0">
                <a:latin typeface="+mj-lt"/>
                <a:ea typeface="Source Sans Pro" panose="020B0503030403020204" pitchFamily="34" charset="0"/>
                <a:cs typeface="Source Sans Pro" panose="020B0503030403020204" pitchFamily="34" charset="0"/>
              </a:rPr>
              <a:t>se </a:t>
            </a:r>
            <a:r>
              <a:rPr lang="en-US" altLang="en-US" sz="1600" b="1" dirty="0">
                <a:latin typeface="+mj-lt"/>
                <a:ea typeface="Source Sans Pro" panose="020B0503030403020204" pitchFamily="34" charset="0"/>
                <a:cs typeface="Source Sans Pro" panose="020B0503030403020204" pitchFamily="34" charset="0"/>
              </a:rPr>
              <a:t>and </a:t>
            </a:r>
            <a:r>
              <a:rPr lang="en-US" altLang="en-US" sz="1600" b="1" dirty="0" smtClean="0">
                <a:latin typeface="+mj-lt"/>
                <a:ea typeface="Source Sans Pro" panose="020B0503030403020204" pitchFamily="34" charset="0"/>
                <a:cs typeface="Source Sans Pro" panose="020B0503030403020204" pitchFamily="34" charset="0"/>
              </a:rPr>
              <a:t>Benefit </a:t>
            </a:r>
            <a:r>
              <a:rPr lang="en-US" altLang="en-US" sz="1600" b="1" dirty="0">
                <a:latin typeface="+mj-lt"/>
                <a:ea typeface="Source Sans Pro" panose="020B0503030403020204" pitchFamily="34" charset="0"/>
                <a:cs typeface="Source Sans Pro" panose="020B0503030403020204" pitchFamily="34" charset="0"/>
              </a:rPr>
              <a:t>S</a:t>
            </a:r>
            <a:r>
              <a:rPr lang="en-US" altLang="en-US" sz="1600" b="1" dirty="0" smtClean="0">
                <a:latin typeface="+mj-lt"/>
                <a:ea typeface="Source Sans Pro" panose="020B0503030403020204" pitchFamily="34" charset="0"/>
                <a:cs typeface="Source Sans Pro" panose="020B0503030403020204" pitchFamily="34" charset="0"/>
              </a:rPr>
              <a:t>haring</a:t>
            </a:r>
            <a:endParaRPr lang="en-US" altLang="en-US" sz="1600" b="1" dirty="0">
              <a:latin typeface="+mj-lt"/>
              <a:ea typeface="Source Sans Pro" panose="020B0503030403020204" pitchFamily="34" charset="0"/>
              <a:cs typeface="Source Sans Pro" panose="020B0503030403020204" pitchFamily="34" charset="0"/>
            </a:endParaRPr>
          </a:p>
        </p:txBody>
      </p:sp>
      <p:sp>
        <p:nvSpPr>
          <p:cNvPr id="13" name="Rounded Rectangle 12">
            <a:extLst>
              <a:ext uri="{FF2B5EF4-FFF2-40B4-BE49-F238E27FC236}">
                <a16:creationId xmlns:a16="http://schemas.microsoft.com/office/drawing/2014/main" id="{C7047CE1-ABB2-7947-8F09-55C8CC7FACE0}"/>
              </a:ext>
            </a:extLst>
          </p:cNvPr>
          <p:cNvSpPr/>
          <p:nvPr/>
        </p:nvSpPr>
        <p:spPr>
          <a:xfrm>
            <a:off x="152400" y="2684463"/>
            <a:ext cx="2867025" cy="1973262"/>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600" b="1" dirty="0">
              <a:solidFill>
                <a:schemeClr val="tx1"/>
              </a:solidFill>
              <a:latin typeface="Source Sans Pro" panose="020B0503030403020204" pitchFamily="34" charset="0"/>
              <a:ea typeface="Source Sans Pro" panose="020B0503030403020204" pitchFamily="34" charset="0"/>
            </a:endParaRPr>
          </a:p>
        </p:txBody>
      </p:sp>
      <p:sp>
        <p:nvSpPr>
          <p:cNvPr id="14" name="Rounded Rectangle 13">
            <a:extLst>
              <a:ext uri="{FF2B5EF4-FFF2-40B4-BE49-F238E27FC236}">
                <a16:creationId xmlns:a16="http://schemas.microsoft.com/office/drawing/2014/main" id="{A5E7FC11-436F-6C4D-9FE1-8AAE14A7142C}"/>
              </a:ext>
            </a:extLst>
          </p:cNvPr>
          <p:cNvSpPr/>
          <p:nvPr/>
        </p:nvSpPr>
        <p:spPr>
          <a:xfrm>
            <a:off x="1422400" y="3230563"/>
            <a:ext cx="1862138" cy="31115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pic>
        <p:nvPicPr>
          <p:cNvPr id="19469" name="Picture 14">
            <a:extLst>
              <a:ext uri="{FF2B5EF4-FFF2-40B4-BE49-F238E27FC236}">
                <a16:creationId xmlns:a16="http://schemas.microsoft.com/office/drawing/2014/main" id="{242208F0-3570-DC48-AB9A-B99684AE51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5913" y="3889375"/>
            <a:ext cx="682625"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0" name="Rectangle 15">
            <a:extLst>
              <a:ext uri="{FF2B5EF4-FFF2-40B4-BE49-F238E27FC236}">
                <a16:creationId xmlns:a16="http://schemas.microsoft.com/office/drawing/2014/main" id="{4C66260D-53FC-8B47-AFC3-564E8D47FD13}"/>
              </a:ext>
            </a:extLst>
          </p:cNvPr>
          <p:cNvSpPr>
            <a:spLocks noChangeArrowheads="1"/>
          </p:cNvSpPr>
          <p:nvPr/>
        </p:nvSpPr>
        <p:spPr bwMode="auto">
          <a:xfrm>
            <a:off x="273050" y="2738438"/>
            <a:ext cx="1104900"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1">
                <a:latin typeface="Source Sans Pro" panose="020B0503030403020204" pitchFamily="34" charset="0"/>
                <a:ea typeface="Source Sans Pro" panose="020B0503030403020204" pitchFamily="34" charset="0"/>
                <a:cs typeface="Source Sans Pro" panose="020B0503030403020204" pitchFamily="34" charset="0"/>
              </a:rPr>
              <a:t>Meeting People Needs</a:t>
            </a:r>
          </a:p>
        </p:txBody>
      </p:sp>
      <p:sp>
        <p:nvSpPr>
          <p:cNvPr id="17" name="TextBox 16">
            <a:extLst>
              <a:ext uri="{FF2B5EF4-FFF2-40B4-BE49-F238E27FC236}">
                <a16:creationId xmlns:a16="http://schemas.microsoft.com/office/drawing/2014/main" id="{1AB44F28-6759-D642-9667-9DA60127F577}"/>
              </a:ext>
            </a:extLst>
          </p:cNvPr>
          <p:cNvSpPr txBox="1"/>
          <p:nvPr/>
        </p:nvSpPr>
        <p:spPr>
          <a:xfrm>
            <a:off x="1450975" y="3224213"/>
            <a:ext cx="1833563" cy="3079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400" dirty="0">
                <a:solidFill>
                  <a:schemeClr val="bg1"/>
                </a:solidFill>
                <a:latin typeface="Source Sans Pro" panose="020B0503030403020204" pitchFamily="34" charset="0"/>
                <a:ea typeface="Source Sans Pro" panose="020B0503030403020204" pitchFamily="34" charset="0"/>
              </a:rPr>
              <a:t>Sustainable Use</a:t>
            </a:r>
          </a:p>
        </p:txBody>
      </p:sp>
      <p:sp>
        <p:nvSpPr>
          <p:cNvPr id="18" name="Rounded Rectangle 17">
            <a:extLst>
              <a:ext uri="{FF2B5EF4-FFF2-40B4-BE49-F238E27FC236}">
                <a16:creationId xmlns:a16="http://schemas.microsoft.com/office/drawing/2014/main" id="{571AB709-5129-3641-B2AA-9B33C5621E87}"/>
              </a:ext>
            </a:extLst>
          </p:cNvPr>
          <p:cNvSpPr/>
          <p:nvPr/>
        </p:nvSpPr>
        <p:spPr>
          <a:xfrm>
            <a:off x="1414463" y="3660775"/>
            <a:ext cx="1871662" cy="3111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sp>
        <p:nvSpPr>
          <p:cNvPr id="19" name="TextBox 18">
            <a:extLst>
              <a:ext uri="{FF2B5EF4-FFF2-40B4-BE49-F238E27FC236}">
                <a16:creationId xmlns:a16="http://schemas.microsoft.com/office/drawing/2014/main" id="{A4E8BF59-D13D-F346-AD00-E84524560693}"/>
              </a:ext>
            </a:extLst>
          </p:cNvPr>
          <p:cNvSpPr txBox="1"/>
          <p:nvPr/>
        </p:nvSpPr>
        <p:spPr>
          <a:xfrm>
            <a:off x="1457325" y="3651250"/>
            <a:ext cx="1879600" cy="3079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fr-CA" sz="1400" dirty="0">
                <a:solidFill>
                  <a:schemeClr val="bg1"/>
                </a:solidFill>
                <a:latin typeface="Source Sans Pro" panose="020B0503030403020204" pitchFamily="34" charset="0"/>
                <a:ea typeface="Source Sans Pro" panose="020B0503030403020204" pitchFamily="34" charset="0"/>
              </a:rPr>
              <a:t>Food, Water, Health</a:t>
            </a:r>
            <a:endParaRPr lang="en-CA" sz="1400" dirty="0">
              <a:solidFill>
                <a:schemeClr val="bg1"/>
              </a:solidFill>
              <a:latin typeface="Source Sans Pro" panose="020B0503030403020204" pitchFamily="34" charset="0"/>
              <a:ea typeface="Source Sans Pro" panose="020B0503030403020204" pitchFamily="34" charset="0"/>
            </a:endParaRPr>
          </a:p>
        </p:txBody>
      </p:sp>
      <p:sp>
        <p:nvSpPr>
          <p:cNvPr id="20" name="Rounded Rectangle 19">
            <a:extLst>
              <a:ext uri="{FF2B5EF4-FFF2-40B4-BE49-F238E27FC236}">
                <a16:creationId xmlns:a16="http://schemas.microsoft.com/office/drawing/2014/main" id="{B3253514-37AF-D542-8529-A450BB1BB94C}"/>
              </a:ext>
            </a:extLst>
          </p:cNvPr>
          <p:cNvSpPr/>
          <p:nvPr/>
        </p:nvSpPr>
        <p:spPr>
          <a:xfrm>
            <a:off x="1427163" y="4097338"/>
            <a:ext cx="1871662" cy="3111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Box 20">
            <a:extLst>
              <a:ext uri="{FF2B5EF4-FFF2-40B4-BE49-F238E27FC236}">
                <a16:creationId xmlns:a16="http://schemas.microsoft.com/office/drawing/2014/main" id="{C066F2A9-5B84-324E-B2A2-BE536390A670}"/>
              </a:ext>
            </a:extLst>
          </p:cNvPr>
          <p:cNvSpPr txBox="1"/>
          <p:nvPr/>
        </p:nvSpPr>
        <p:spPr>
          <a:xfrm>
            <a:off x="1470025" y="4087813"/>
            <a:ext cx="1879600" cy="30797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400" dirty="0">
                <a:solidFill>
                  <a:schemeClr val="bg1"/>
                </a:solidFill>
                <a:latin typeface="Source Sans Pro" panose="020B0503030403020204" pitchFamily="34" charset="0"/>
                <a:ea typeface="Source Sans Pro" panose="020B0503030403020204" pitchFamily="34" charset="0"/>
              </a:rPr>
              <a:t>Sharing Benefits</a:t>
            </a:r>
          </a:p>
        </p:txBody>
      </p:sp>
      <p:graphicFrame>
        <p:nvGraphicFramePr>
          <p:cNvPr id="3" name="Table 2"/>
          <p:cNvGraphicFramePr>
            <a:graphicFrameLocks noGrp="1"/>
          </p:cNvGraphicFramePr>
          <p:nvPr>
            <p:extLst>
              <p:ext uri="{D42A27DB-BD31-4B8C-83A1-F6EECF244321}">
                <p14:modId xmlns:p14="http://schemas.microsoft.com/office/powerpoint/2010/main" val="1428762587"/>
              </p:ext>
            </p:extLst>
          </p:nvPr>
        </p:nvGraphicFramePr>
        <p:xfrm>
          <a:off x="3492848" y="2283723"/>
          <a:ext cx="4954588" cy="4084320"/>
        </p:xfrm>
        <a:graphic>
          <a:graphicData uri="http://schemas.openxmlformats.org/drawingml/2006/table">
            <a:tbl>
              <a:tblPr firstRow="1" bandRow="1">
                <a:tableStyleId>{8A107856-5554-42FB-B03E-39F5DBC370BA}</a:tableStyleId>
              </a:tblPr>
              <a:tblGrid>
                <a:gridCol w="378494">
                  <a:extLst>
                    <a:ext uri="{9D8B030D-6E8A-4147-A177-3AD203B41FA5}">
                      <a16:colId xmlns:a16="http://schemas.microsoft.com/office/drawing/2014/main" val="530601421"/>
                    </a:ext>
                  </a:extLst>
                </a:gridCol>
                <a:gridCol w="4576094">
                  <a:extLst>
                    <a:ext uri="{9D8B030D-6E8A-4147-A177-3AD203B41FA5}">
                      <a16:colId xmlns:a16="http://schemas.microsoft.com/office/drawing/2014/main" val="1566644923"/>
                    </a:ext>
                  </a:extLst>
                </a:gridCol>
              </a:tblGrid>
              <a:tr h="370840">
                <a:tc>
                  <a:txBody>
                    <a:bodyPr/>
                    <a:lstStyle/>
                    <a:p>
                      <a:r>
                        <a:rPr lang="en-US" sz="1400" b="1" dirty="0" smtClean="0"/>
                        <a:t>7</a:t>
                      </a:r>
                      <a:endParaRPr lang="en-US"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ea typeface="Source Sans Pro" panose="020B0503030403020204" pitchFamily="34" charset="0"/>
                        </a:rPr>
                        <a:t>Enhance the sustainable use of wild species providing, benefits, including enhanced nutrition, food security and livelihoods for at least [X million] people, especially for the most vulnerable, and reduce human-wildlife conflict by [X%]</a:t>
                      </a:r>
                    </a:p>
                  </a:txBody>
                  <a:tcPr/>
                </a:tc>
                <a:extLst>
                  <a:ext uri="{0D108BD9-81ED-4DB2-BD59-A6C34878D82A}">
                    <a16:rowId xmlns:a16="http://schemas.microsoft.com/office/drawing/2014/main" val="272180800"/>
                  </a:ext>
                </a:extLst>
              </a:tr>
              <a:tr h="370840">
                <a:tc>
                  <a:txBody>
                    <a:bodyPr/>
                    <a:lstStyle/>
                    <a:p>
                      <a:r>
                        <a:rPr lang="en-US" sz="1400" b="1" dirty="0" smtClean="0"/>
                        <a:t>8</a:t>
                      </a:r>
                      <a:endParaRPr lang="en-US"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a typeface="Source Sans Pro" panose="020B0503030403020204" pitchFamily="34" charset="0"/>
                        </a:rPr>
                        <a:t>Conserve and enhance the sustainable use of biodiversity in agricultural and other managed ecosystems to support the productivity, sustainability and resilience of such systems, reducing related productivity gaps by at least [50%]</a:t>
                      </a:r>
                    </a:p>
                  </a:txBody>
                  <a:tcPr/>
                </a:tc>
                <a:extLst>
                  <a:ext uri="{0D108BD9-81ED-4DB2-BD59-A6C34878D82A}">
                    <a16:rowId xmlns:a16="http://schemas.microsoft.com/office/drawing/2014/main" val="1918988875"/>
                  </a:ext>
                </a:extLst>
              </a:tr>
              <a:tr h="370840">
                <a:tc>
                  <a:txBody>
                    <a:bodyPr/>
                    <a:lstStyle/>
                    <a:p>
                      <a:r>
                        <a:rPr lang="en-US" sz="1400" b="1" dirty="0" smtClean="0"/>
                        <a:t>9</a:t>
                      </a:r>
                      <a:endParaRPr lang="en-US"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a typeface="Source Sans Pro" panose="020B0503030403020204" pitchFamily="34" charset="0"/>
                        </a:rPr>
                        <a:t>Enhance nature-based solutions contributing, to clean water provision for at least [XXX million] people</a:t>
                      </a:r>
                    </a:p>
                  </a:txBody>
                  <a:tcPr/>
                </a:tc>
                <a:extLst>
                  <a:ext uri="{0D108BD9-81ED-4DB2-BD59-A6C34878D82A}">
                    <a16:rowId xmlns:a16="http://schemas.microsoft.com/office/drawing/2014/main" val="3890932490"/>
                  </a:ext>
                </a:extLst>
              </a:tr>
              <a:tr h="370840">
                <a:tc>
                  <a:txBody>
                    <a:bodyPr/>
                    <a:lstStyle/>
                    <a:p>
                      <a:r>
                        <a:rPr lang="en-US" sz="1400" b="1" dirty="0" smtClean="0"/>
                        <a:t>10</a:t>
                      </a:r>
                      <a:endParaRPr lang="en-US"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a typeface="Source Sans Pro" panose="020B0503030403020204" pitchFamily="34" charset="0"/>
                        </a:rPr>
                        <a:t>Enhance the benefits of green spaces for health and well-being, especially for urban dwellers, increasing the proportion of people with access to such spaces by at least [100%]</a:t>
                      </a:r>
                    </a:p>
                  </a:txBody>
                  <a:tcPr/>
                </a:tc>
                <a:extLst>
                  <a:ext uri="{0D108BD9-81ED-4DB2-BD59-A6C34878D82A}">
                    <a16:rowId xmlns:a16="http://schemas.microsoft.com/office/drawing/2014/main" val="2322741678"/>
                  </a:ext>
                </a:extLst>
              </a:tr>
              <a:tr h="370840">
                <a:tc>
                  <a:txBody>
                    <a:bodyPr/>
                    <a:lstStyle/>
                    <a:p>
                      <a:r>
                        <a:rPr lang="en-US" sz="1400" b="1" dirty="0" smtClean="0"/>
                        <a:t>11</a:t>
                      </a:r>
                      <a:endParaRPr lang="en-US"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a typeface="Source Sans Pro" panose="020B0503030403020204" pitchFamily="34" charset="0"/>
                        </a:rPr>
                        <a:t>Ensure that benefits from the utilization of genetic resources, and related traditional knowledge, are shared fairly and equitably, resulting in an [X] increase of benefits</a:t>
                      </a:r>
                      <a:endParaRPr lang="en-CA" sz="1400" dirty="0" smtClean="0">
                        <a:solidFill>
                          <a:schemeClr val="tx1"/>
                        </a:solidFill>
                        <a:ea typeface="Source Sans Pro" panose="020B0503030403020204" pitchFamily="34" charset="0"/>
                      </a:endParaRPr>
                    </a:p>
                  </a:txBody>
                  <a:tcPr/>
                </a:tc>
                <a:extLst>
                  <a:ext uri="{0D108BD9-81ED-4DB2-BD59-A6C34878D82A}">
                    <a16:rowId xmlns:a16="http://schemas.microsoft.com/office/drawing/2014/main" val="1509498939"/>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A99814AB-3F79-A748-AF5C-C5D86E716872}"/>
              </a:ext>
            </a:extLst>
          </p:cNvPr>
          <p:cNvSpPr>
            <a:spLocks noGrp="1"/>
          </p:cNvSpPr>
          <p:nvPr>
            <p:ph type="title"/>
          </p:nvPr>
        </p:nvSpPr>
        <p:spPr>
          <a:xfrm>
            <a:off x="252412" y="3175"/>
            <a:ext cx="8739187" cy="588963"/>
          </a:xfrm>
        </p:spPr>
        <p:txBody>
          <a:bodyPr/>
          <a:lstStyle/>
          <a:p>
            <a:r>
              <a:rPr lang="en-CA" altLang="en-US" sz="4000" dirty="0">
                <a:latin typeface="Arial Narrow" panose="020B0604020202020204" pitchFamily="34" charset="0"/>
              </a:rPr>
              <a:t>D</a:t>
            </a:r>
            <a:r>
              <a:rPr lang="en-CA" altLang="en-US" sz="4000" dirty="0" smtClean="0">
                <a:latin typeface="Arial Narrow" panose="020B0604020202020204" pitchFamily="34" charset="0"/>
              </a:rPr>
              <a:t>. 2030  </a:t>
            </a:r>
            <a:r>
              <a:rPr lang="en-CA" altLang="en-US" sz="4000" dirty="0">
                <a:latin typeface="Arial Narrow" panose="020B0604020202020204" pitchFamily="34" charset="0"/>
              </a:rPr>
              <a:t>Action Targets: Tools and Solutions</a:t>
            </a:r>
          </a:p>
        </p:txBody>
      </p:sp>
      <p:sp>
        <p:nvSpPr>
          <p:cNvPr id="20483" name="Slide Number Placeholder 3">
            <a:extLst>
              <a:ext uri="{FF2B5EF4-FFF2-40B4-BE49-F238E27FC236}">
                <a16:creationId xmlns:a16="http://schemas.microsoft.com/office/drawing/2014/main" id="{B9AA2571-FC9D-0147-BC0D-84F8C85A9D59}"/>
              </a:ext>
            </a:extLst>
          </p:cNvPr>
          <p:cNvSpPr>
            <a:spLocks noGrp="1"/>
          </p:cNvSpPr>
          <p:nvPr>
            <p:ph type="sldNum" sz="quarter" idx="11"/>
          </p:nvPr>
        </p:nvSpPr>
        <p:spPr bwMode="auto">
          <a:xfrm>
            <a:off x="8600580" y="6384841"/>
            <a:ext cx="623888"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C026FA5-BCC0-9649-A4B5-22B28D82726C}" type="slidenum">
              <a:rPr lang="en-US" altLang="en-US" sz="2400" smtClean="0">
                <a:latin typeface="Arial Narrow" panose="020B0604020202020204" pitchFamily="34" charset="0"/>
              </a:rPr>
              <a:pPr>
                <a:spcBef>
                  <a:spcPct val="0"/>
                </a:spcBef>
                <a:buFontTx/>
                <a:buNone/>
              </a:pPr>
              <a:t>18</a:t>
            </a:fld>
            <a:endParaRPr lang="en-US" altLang="en-US" sz="2400" dirty="0">
              <a:latin typeface="Arial Narrow" panose="020B0604020202020204" pitchFamily="34" charset="0"/>
            </a:endParaRPr>
          </a:p>
        </p:txBody>
      </p:sp>
      <p:sp>
        <p:nvSpPr>
          <p:cNvPr id="5" name="Rounded Rectangle 4">
            <a:extLst>
              <a:ext uri="{FF2B5EF4-FFF2-40B4-BE49-F238E27FC236}">
                <a16:creationId xmlns:a16="http://schemas.microsoft.com/office/drawing/2014/main" id="{A983C67C-11F5-EF47-BDEC-4D2255D5AAA9}"/>
              </a:ext>
            </a:extLst>
          </p:cNvPr>
          <p:cNvSpPr/>
          <p:nvPr/>
        </p:nvSpPr>
        <p:spPr>
          <a:xfrm>
            <a:off x="1587501" y="592138"/>
            <a:ext cx="7251699" cy="6189662"/>
          </a:xfrm>
          <a:prstGeom prst="roundRect">
            <a:avLst>
              <a:gd name="adj" fmla="val 2698"/>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1600" b="1" dirty="0" smtClean="0">
                <a:solidFill>
                  <a:schemeClr val="tx1"/>
                </a:solidFill>
                <a:latin typeface="Source Sans Pro" panose="020B0503030403020204" pitchFamily="34" charset="0"/>
                <a:ea typeface="Source Sans Pro" panose="020B0503030403020204" pitchFamily="34" charset="0"/>
              </a:rPr>
              <a:t>D3. </a:t>
            </a:r>
            <a:r>
              <a:rPr lang="en-US" sz="1600" b="1" dirty="0">
                <a:solidFill>
                  <a:schemeClr val="tx1"/>
                </a:solidFill>
                <a:latin typeface="Source Sans Pro" panose="020B0503030403020204" pitchFamily="34" charset="0"/>
                <a:ea typeface="Source Sans Pro" panose="020B0503030403020204" pitchFamily="34" charset="0"/>
              </a:rPr>
              <a:t>Tools and </a:t>
            </a:r>
            <a:r>
              <a:rPr lang="en-US" sz="1600" b="1" dirty="0" smtClean="0">
                <a:solidFill>
                  <a:schemeClr val="tx1"/>
                </a:solidFill>
                <a:latin typeface="Source Sans Pro" panose="020B0503030403020204" pitchFamily="34" charset="0"/>
                <a:ea typeface="Source Sans Pro" panose="020B0503030403020204" pitchFamily="34" charset="0"/>
              </a:rPr>
              <a:t>Solutions </a:t>
            </a:r>
            <a:r>
              <a:rPr lang="en-US" sz="1600" b="1" dirty="0">
                <a:solidFill>
                  <a:schemeClr val="tx1"/>
                </a:solidFill>
                <a:latin typeface="Source Sans Pro" panose="020B0503030403020204" pitchFamily="34" charset="0"/>
                <a:ea typeface="Source Sans Pro" panose="020B0503030403020204" pitchFamily="34" charset="0"/>
              </a:rPr>
              <a:t>for </a:t>
            </a:r>
            <a:r>
              <a:rPr lang="en-US" sz="1600" b="1" dirty="0" smtClean="0">
                <a:solidFill>
                  <a:schemeClr val="tx1"/>
                </a:solidFill>
                <a:latin typeface="Source Sans Pro" panose="020B0503030403020204" pitchFamily="34" charset="0"/>
                <a:ea typeface="Source Sans Pro" panose="020B0503030403020204" pitchFamily="34" charset="0"/>
              </a:rPr>
              <a:t>Implementation </a:t>
            </a:r>
            <a:r>
              <a:rPr lang="en-US" sz="1600" b="1" dirty="0">
                <a:solidFill>
                  <a:schemeClr val="tx1"/>
                </a:solidFill>
                <a:latin typeface="Source Sans Pro" panose="020B0503030403020204" pitchFamily="34" charset="0"/>
                <a:ea typeface="Source Sans Pro" panose="020B0503030403020204" pitchFamily="34" charset="0"/>
              </a:rPr>
              <a:t>and </a:t>
            </a:r>
            <a:r>
              <a:rPr lang="en-US" sz="1600" b="1" dirty="0" smtClean="0">
                <a:solidFill>
                  <a:schemeClr val="tx1"/>
                </a:solidFill>
                <a:latin typeface="Source Sans Pro" panose="020B0503030403020204" pitchFamily="34" charset="0"/>
                <a:ea typeface="Source Sans Pro" panose="020B0503030403020204" pitchFamily="34" charset="0"/>
              </a:rPr>
              <a:t>Mainstreaming</a:t>
            </a:r>
            <a:endParaRPr lang="en-US" sz="1600" b="1" dirty="0">
              <a:solidFill>
                <a:schemeClr val="tx1"/>
              </a:solidFill>
              <a:latin typeface="Source Sans Pro" panose="020B0503030403020204" pitchFamily="34" charset="0"/>
              <a:ea typeface="Source Sans Pro" panose="020B0503030403020204" pitchFamily="34" charset="0"/>
            </a:endParaRPr>
          </a:p>
        </p:txBody>
      </p:sp>
      <p:sp>
        <p:nvSpPr>
          <p:cNvPr id="14" name="Rounded Rectangle 13">
            <a:extLst>
              <a:ext uri="{FF2B5EF4-FFF2-40B4-BE49-F238E27FC236}">
                <a16:creationId xmlns:a16="http://schemas.microsoft.com/office/drawing/2014/main" id="{19F08DA7-591F-4344-90C1-931D5F4F8E00}"/>
              </a:ext>
            </a:extLst>
          </p:cNvPr>
          <p:cNvSpPr/>
          <p:nvPr/>
        </p:nvSpPr>
        <p:spPr>
          <a:xfrm>
            <a:off x="179388" y="1371600"/>
            <a:ext cx="1270000" cy="5241925"/>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b="1" dirty="0">
                <a:solidFill>
                  <a:schemeClr val="tx1"/>
                </a:solidFill>
                <a:latin typeface="Source Sans Pro" panose="020B0503030403020204" pitchFamily="34" charset="0"/>
                <a:ea typeface="Source Sans Pro" panose="020B0503030403020204" pitchFamily="34" charset="0"/>
              </a:rPr>
              <a:t>Tools &amp; Solutions</a:t>
            </a:r>
            <a:endParaRPr lang="en-US" dirty="0">
              <a:solidFill>
                <a:schemeClr val="tx1"/>
              </a:solidFill>
              <a:latin typeface="Source Sans Pro" panose="020B0503030403020204" pitchFamily="34" charset="0"/>
              <a:ea typeface="Source Sans Pro" panose="020B0503030403020204" pitchFamily="34" charset="0"/>
            </a:endParaRPr>
          </a:p>
        </p:txBody>
      </p:sp>
      <p:sp>
        <p:nvSpPr>
          <p:cNvPr id="19" name="TextBox 18">
            <a:extLst>
              <a:ext uri="{FF2B5EF4-FFF2-40B4-BE49-F238E27FC236}">
                <a16:creationId xmlns:a16="http://schemas.microsoft.com/office/drawing/2014/main" id="{713138F6-B885-4244-B1B2-F6DDD96E71EA}"/>
              </a:ext>
            </a:extLst>
          </p:cNvPr>
          <p:cNvSpPr txBox="1"/>
          <p:nvPr/>
        </p:nvSpPr>
        <p:spPr>
          <a:xfrm>
            <a:off x="101600" y="3175000"/>
            <a:ext cx="1471613" cy="554038"/>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lgn="ctr">
              <a:defRPr/>
            </a:pPr>
            <a:r>
              <a:rPr lang="en-CA" sz="1200" dirty="0">
                <a:solidFill>
                  <a:schemeClr val="bg1"/>
                </a:solidFill>
                <a:latin typeface="Source Sans Pro" panose="020B0503030403020204" pitchFamily="34" charset="0"/>
                <a:ea typeface="Source Sans Pro" panose="020B0503030403020204" pitchFamily="34" charset="0"/>
              </a:rPr>
              <a:t>Laws, </a:t>
            </a:r>
          </a:p>
          <a:p>
            <a:pPr algn="ctr">
              <a:defRPr/>
            </a:pPr>
            <a:r>
              <a:rPr lang="en-CA" sz="1200" dirty="0">
                <a:solidFill>
                  <a:schemeClr val="bg1"/>
                </a:solidFill>
                <a:latin typeface="Source Sans Pro" panose="020B0503030403020204" pitchFamily="34" charset="0"/>
                <a:ea typeface="Source Sans Pro" panose="020B0503030403020204" pitchFamily="34" charset="0"/>
              </a:rPr>
              <a:t>Regulations, Policies</a:t>
            </a:r>
          </a:p>
        </p:txBody>
      </p:sp>
      <p:pic>
        <p:nvPicPr>
          <p:cNvPr id="20495" name="Picture 20">
            <a:extLst>
              <a:ext uri="{FF2B5EF4-FFF2-40B4-BE49-F238E27FC236}">
                <a16:creationId xmlns:a16="http://schemas.microsoft.com/office/drawing/2014/main" id="{47937E1C-31D5-E540-BDBF-2AEAA3648C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6713" y="2085975"/>
            <a:ext cx="91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ounded Rectangle 25">
            <a:extLst>
              <a:ext uri="{FF2B5EF4-FFF2-40B4-BE49-F238E27FC236}">
                <a16:creationId xmlns:a16="http://schemas.microsoft.com/office/drawing/2014/main" id="{0C6D9AA3-7727-DD48-9A81-4BD12663BF7D}"/>
              </a:ext>
            </a:extLst>
          </p:cNvPr>
          <p:cNvSpPr/>
          <p:nvPr/>
        </p:nvSpPr>
        <p:spPr>
          <a:xfrm>
            <a:off x="268288" y="2757488"/>
            <a:ext cx="1150937" cy="39052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27" name="Rounded Rectangle 26">
            <a:extLst>
              <a:ext uri="{FF2B5EF4-FFF2-40B4-BE49-F238E27FC236}">
                <a16:creationId xmlns:a16="http://schemas.microsoft.com/office/drawing/2014/main" id="{16E7111F-1C96-434E-8FE6-1FB428D92403}"/>
              </a:ext>
            </a:extLst>
          </p:cNvPr>
          <p:cNvSpPr/>
          <p:nvPr/>
        </p:nvSpPr>
        <p:spPr>
          <a:xfrm>
            <a:off x="252413" y="4597400"/>
            <a:ext cx="1141412" cy="39052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28" name="Rounded Rectangle 27">
            <a:extLst>
              <a:ext uri="{FF2B5EF4-FFF2-40B4-BE49-F238E27FC236}">
                <a16:creationId xmlns:a16="http://schemas.microsoft.com/office/drawing/2014/main" id="{2DB1FE0E-514E-5B4B-A841-4DF7DEFE4126}"/>
              </a:ext>
            </a:extLst>
          </p:cNvPr>
          <p:cNvSpPr/>
          <p:nvPr/>
        </p:nvSpPr>
        <p:spPr>
          <a:xfrm>
            <a:off x="271463" y="3208338"/>
            <a:ext cx="1150937" cy="62547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29" name="TextBox 28">
            <a:extLst>
              <a:ext uri="{FF2B5EF4-FFF2-40B4-BE49-F238E27FC236}">
                <a16:creationId xmlns:a16="http://schemas.microsoft.com/office/drawing/2014/main" id="{F4EB2832-51AE-294C-8C2A-78E3B9CB3B8C}"/>
              </a:ext>
            </a:extLst>
          </p:cNvPr>
          <p:cNvSpPr txBox="1"/>
          <p:nvPr/>
        </p:nvSpPr>
        <p:spPr>
          <a:xfrm>
            <a:off x="179388" y="4572000"/>
            <a:ext cx="1146175" cy="342900"/>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en-CA" sz="1200" dirty="0">
                <a:solidFill>
                  <a:schemeClr val="bg1"/>
                </a:solidFill>
                <a:latin typeface="Source Sans Pro" panose="020B0503030403020204" pitchFamily="34" charset="0"/>
                <a:ea typeface="Source Sans Pro" panose="020B0503030403020204" pitchFamily="34" charset="0"/>
              </a:rPr>
              <a:t>Behaviour Change</a:t>
            </a:r>
          </a:p>
        </p:txBody>
      </p:sp>
      <p:sp>
        <p:nvSpPr>
          <p:cNvPr id="30" name="TextBox 29">
            <a:extLst>
              <a:ext uri="{FF2B5EF4-FFF2-40B4-BE49-F238E27FC236}">
                <a16:creationId xmlns:a16="http://schemas.microsoft.com/office/drawing/2014/main" id="{51B14F33-BBE9-1A4A-BC3E-2DF008AE698B}"/>
              </a:ext>
            </a:extLst>
          </p:cNvPr>
          <p:cNvSpPr txBox="1"/>
          <p:nvPr/>
        </p:nvSpPr>
        <p:spPr>
          <a:xfrm>
            <a:off x="214313" y="3208338"/>
            <a:ext cx="1295400" cy="715962"/>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en-CA" sz="1200" dirty="0">
                <a:solidFill>
                  <a:schemeClr val="bg1"/>
                </a:solidFill>
                <a:latin typeface="Source Sans Pro" panose="020B0503030403020204" pitchFamily="34" charset="0"/>
                <a:ea typeface="Source Sans Pro" panose="020B0503030403020204" pitchFamily="34" charset="0"/>
              </a:rPr>
              <a:t>Laws, Regulations, Policies</a:t>
            </a:r>
          </a:p>
        </p:txBody>
      </p:sp>
      <p:sp>
        <p:nvSpPr>
          <p:cNvPr id="31" name="TextBox 30">
            <a:extLst>
              <a:ext uri="{FF2B5EF4-FFF2-40B4-BE49-F238E27FC236}">
                <a16:creationId xmlns:a16="http://schemas.microsoft.com/office/drawing/2014/main" id="{19832E61-1421-F143-A612-EA3C9F53D971}"/>
              </a:ext>
            </a:extLst>
          </p:cNvPr>
          <p:cNvSpPr txBox="1"/>
          <p:nvPr/>
        </p:nvSpPr>
        <p:spPr>
          <a:xfrm>
            <a:off x="231775" y="2724150"/>
            <a:ext cx="1138238" cy="461963"/>
          </a:xfrm>
          <a:prstGeom prst="rect">
            <a:avLst/>
          </a:prstGeom>
          <a:noFill/>
          <a:ln>
            <a:noFill/>
          </a:ln>
        </p:spPr>
        <p:style>
          <a:lnRef idx="0">
            <a:scrgbClr r="0" g="0" b="0"/>
          </a:lnRef>
          <a:fillRef idx="0">
            <a:scrgbClr r="0" g="0" b="0"/>
          </a:fillRef>
          <a:effectRef idx="0">
            <a:scrgbClr r="0" g="0" b="0"/>
          </a:effectRef>
          <a:fontRef idx="minor">
            <a:schemeClr val="lt1"/>
          </a:fontRef>
        </p:style>
        <p:txBody>
          <a:bodyPr>
            <a:spAutoFit/>
          </a:bodyPr>
          <a:lstStyle/>
          <a:p>
            <a:pPr>
              <a:defRPr/>
            </a:pPr>
            <a:r>
              <a:rPr lang="en-CA" sz="1200" dirty="0">
                <a:solidFill>
                  <a:schemeClr val="bg1"/>
                </a:solidFill>
                <a:latin typeface="Source Sans Pro" panose="020B0503030403020204" pitchFamily="34" charset="0"/>
                <a:ea typeface="Source Sans Pro" panose="020B0503030403020204" pitchFamily="34" charset="0"/>
              </a:rPr>
              <a:t>Incentives &amp; Economics</a:t>
            </a:r>
          </a:p>
        </p:txBody>
      </p:sp>
      <p:sp>
        <p:nvSpPr>
          <p:cNvPr id="32" name="Rounded Rectangle 31">
            <a:extLst>
              <a:ext uri="{FF2B5EF4-FFF2-40B4-BE49-F238E27FC236}">
                <a16:creationId xmlns:a16="http://schemas.microsoft.com/office/drawing/2014/main" id="{7A7624F5-65C5-2347-9207-301ECB4D8572}"/>
              </a:ext>
            </a:extLst>
          </p:cNvPr>
          <p:cNvSpPr/>
          <p:nvPr/>
        </p:nvSpPr>
        <p:spPr>
          <a:xfrm>
            <a:off x="244475" y="3949700"/>
            <a:ext cx="1149350" cy="2413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33" name="TextBox 32">
            <a:extLst>
              <a:ext uri="{FF2B5EF4-FFF2-40B4-BE49-F238E27FC236}">
                <a16:creationId xmlns:a16="http://schemas.microsoft.com/office/drawing/2014/main" id="{C7C82F43-F6E0-C548-AD54-5ECD1563609F}"/>
              </a:ext>
            </a:extLst>
          </p:cNvPr>
          <p:cNvSpPr txBox="1"/>
          <p:nvPr/>
        </p:nvSpPr>
        <p:spPr>
          <a:xfrm>
            <a:off x="214313" y="3943350"/>
            <a:ext cx="1179512" cy="165100"/>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en-CA" sz="1200" dirty="0">
                <a:solidFill>
                  <a:schemeClr val="bg1"/>
                </a:solidFill>
                <a:latin typeface="Source Sans Pro" panose="020B0503030403020204" pitchFamily="34" charset="0"/>
                <a:ea typeface="Source Sans Pro" panose="020B0503030403020204" pitchFamily="34" charset="0"/>
              </a:rPr>
              <a:t>Mainstreaming</a:t>
            </a:r>
          </a:p>
        </p:txBody>
      </p:sp>
      <p:sp>
        <p:nvSpPr>
          <p:cNvPr id="34" name="Rounded Rectangle 33">
            <a:extLst>
              <a:ext uri="{FF2B5EF4-FFF2-40B4-BE49-F238E27FC236}">
                <a16:creationId xmlns:a16="http://schemas.microsoft.com/office/drawing/2014/main" id="{E0FE7977-F52A-074A-8E94-27EE5E099C6D}"/>
              </a:ext>
            </a:extLst>
          </p:cNvPr>
          <p:cNvSpPr/>
          <p:nvPr/>
        </p:nvSpPr>
        <p:spPr>
          <a:xfrm>
            <a:off x="228600" y="5062538"/>
            <a:ext cx="1173163" cy="600075"/>
          </a:xfrm>
          <a:prstGeom prst="roundRect">
            <a:avLst>
              <a:gd name="adj" fmla="val 966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35" name="TextBox 34">
            <a:extLst>
              <a:ext uri="{FF2B5EF4-FFF2-40B4-BE49-F238E27FC236}">
                <a16:creationId xmlns:a16="http://schemas.microsoft.com/office/drawing/2014/main" id="{AD1ED27F-88E0-9B4F-90F0-45D44941FBEC}"/>
              </a:ext>
            </a:extLst>
          </p:cNvPr>
          <p:cNvSpPr txBox="1"/>
          <p:nvPr/>
        </p:nvSpPr>
        <p:spPr>
          <a:xfrm>
            <a:off x="165100" y="5018088"/>
            <a:ext cx="1219200" cy="514350"/>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en-CA" sz="1200" dirty="0">
                <a:solidFill>
                  <a:schemeClr val="bg1"/>
                </a:solidFill>
                <a:latin typeface="Source Sans Pro" panose="020B0503030403020204" pitchFamily="34" charset="0"/>
                <a:ea typeface="Source Sans Pro" panose="020B0503030403020204" pitchFamily="34" charset="0"/>
              </a:rPr>
              <a:t>Sustainable Production Consumption</a:t>
            </a:r>
          </a:p>
        </p:txBody>
      </p:sp>
      <p:sp>
        <p:nvSpPr>
          <p:cNvPr id="36" name="Rounded Rectangle 35">
            <a:extLst>
              <a:ext uri="{FF2B5EF4-FFF2-40B4-BE49-F238E27FC236}">
                <a16:creationId xmlns:a16="http://schemas.microsoft.com/office/drawing/2014/main" id="{D4004ACE-346D-AE45-9A85-BC0294D8D497}"/>
              </a:ext>
            </a:extLst>
          </p:cNvPr>
          <p:cNvSpPr/>
          <p:nvPr/>
        </p:nvSpPr>
        <p:spPr>
          <a:xfrm>
            <a:off x="233363" y="4260850"/>
            <a:ext cx="1150937" cy="2413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37" name="TextBox 36">
            <a:extLst>
              <a:ext uri="{FF2B5EF4-FFF2-40B4-BE49-F238E27FC236}">
                <a16:creationId xmlns:a16="http://schemas.microsoft.com/office/drawing/2014/main" id="{5764F068-EBFC-3E4F-AA15-9B95AB97901C}"/>
              </a:ext>
            </a:extLst>
          </p:cNvPr>
          <p:cNvSpPr txBox="1"/>
          <p:nvPr/>
        </p:nvSpPr>
        <p:spPr>
          <a:xfrm>
            <a:off x="179388" y="4237038"/>
            <a:ext cx="1117600" cy="187325"/>
          </a:xfrm>
          <a:prstGeom prst="rect">
            <a:avLst/>
          </a:prstGeom>
          <a:noFill/>
          <a:ln>
            <a:noFill/>
          </a:ln>
        </p:spPr>
        <p:style>
          <a:lnRef idx="0">
            <a:scrgbClr r="0" g="0" b="0"/>
          </a:lnRef>
          <a:fillRef idx="0">
            <a:scrgbClr r="0" g="0" b="0"/>
          </a:fillRef>
          <a:effectRef idx="0">
            <a:scrgbClr r="0" g="0" b="0"/>
          </a:effectRef>
          <a:fontRef idx="minor">
            <a:schemeClr val="lt1"/>
          </a:fontRef>
        </p:style>
        <p:txBody>
          <a:bodyPr/>
          <a:lstStyle/>
          <a:p>
            <a:pPr>
              <a:defRPr/>
            </a:pPr>
            <a:r>
              <a:rPr lang="fr-CA" sz="1200" dirty="0" err="1">
                <a:solidFill>
                  <a:schemeClr val="bg1"/>
                </a:solidFill>
                <a:latin typeface="Source Sans Pro" panose="020B0503030403020204" pitchFamily="34" charset="0"/>
                <a:ea typeface="Source Sans Pro" panose="020B0503030403020204" pitchFamily="34" charset="0"/>
              </a:rPr>
              <a:t>Biosafety</a:t>
            </a:r>
            <a:endParaRPr lang="en-CA" sz="1200" dirty="0">
              <a:solidFill>
                <a:schemeClr val="bg1"/>
              </a:solidFill>
              <a:latin typeface="Source Sans Pro" panose="020B0503030403020204" pitchFamily="34" charset="0"/>
              <a:ea typeface="Source Sans Pro" panose="020B0503030403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30099384"/>
              </p:ext>
            </p:extLst>
          </p:nvPr>
        </p:nvGraphicFramePr>
        <p:xfrm>
          <a:off x="1697038" y="953453"/>
          <a:ext cx="7110712" cy="5760720"/>
        </p:xfrm>
        <a:graphic>
          <a:graphicData uri="http://schemas.openxmlformats.org/drawingml/2006/table">
            <a:tbl>
              <a:tblPr firstRow="1" bandRow="1">
                <a:tableStyleId>{D7AC3CCA-C797-4891-BE02-D94E43425B78}</a:tableStyleId>
              </a:tblPr>
              <a:tblGrid>
                <a:gridCol w="436562">
                  <a:extLst>
                    <a:ext uri="{9D8B030D-6E8A-4147-A177-3AD203B41FA5}">
                      <a16:colId xmlns:a16="http://schemas.microsoft.com/office/drawing/2014/main" val="2248912170"/>
                    </a:ext>
                  </a:extLst>
                </a:gridCol>
                <a:gridCol w="6674150">
                  <a:extLst>
                    <a:ext uri="{9D8B030D-6E8A-4147-A177-3AD203B41FA5}">
                      <a16:colId xmlns:a16="http://schemas.microsoft.com/office/drawing/2014/main" val="1384340748"/>
                    </a:ext>
                  </a:extLst>
                </a:gridCol>
              </a:tblGrid>
              <a:tr h="370840">
                <a:tc>
                  <a:txBody>
                    <a:bodyPr/>
                    <a:lstStyle/>
                    <a:p>
                      <a:r>
                        <a:rPr lang="en-US" sz="1200" b="1" dirty="0" smtClean="0">
                          <a:solidFill>
                            <a:schemeClr val="tx1"/>
                          </a:solidFill>
                        </a:rPr>
                        <a:t>12</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Source Sans Pro" panose="020B0503030403020204" pitchFamily="34" charset="0"/>
                          <a:ea typeface="Source Sans Pro" panose="020B0503030403020204" pitchFamily="34" charset="0"/>
                        </a:rPr>
                        <a:t>Reform incentives, eliminating the subsidies most harmful for biodiversity, ensuring, that incentives, including public and private economic and regulatory incentives, are either positive or neutral for biodiversity</a:t>
                      </a:r>
                    </a:p>
                  </a:txBody>
                  <a:tcPr/>
                </a:tc>
                <a:extLst>
                  <a:ext uri="{0D108BD9-81ED-4DB2-BD59-A6C34878D82A}">
                    <a16:rowId xmlns:a16="http://schemas.microsoft.com/office/drawing/2014/main" val="1333813859"/>
                  </a:ext>
                </a:extLst>
              </a:tr>
              <a:tr h="370840">
                <a:tc>
                  <a:txBody>
                    <a:bodyPr/>
                    <a:lstStyle/>
                    <a:p>
                      <a:r>
                        <a:rPr lang="en-US" sz="1200" b="1" dirty="0" smtClean="0">
                          <a:solidFill>
                            <a:schemeClr val="tx1"/>
                          </a:solidFill>
                        </a:rPr>
                        <a:t>13</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Source Sans Pro" panose="020B0503030403020204" pitchFamily="34" charset="0"/>
                          <a:ea typeface="Source Sans Pro" panose="020B0503030403020204" pitchFamily="34" charset="0"/>
                        </a:rPr>
                        <a:t>Integrate biodiversity values into national and local planning, development processes, poverty reduction strategies and accounts, ensuring that biodiversity values are mainstreamed across all sectors and that biodiversity-inclusive strategic impact assessments and environmental impact assessments are comprehensively applied</a:t>
                      </a:r>
                    </a:p>
                  </a:txBody>
                  <a:tcPr/>
                </a:tc>
                <a:extLst>
                  <a:ext uri="{0D108BD9-81ED-4DB2-BD59-A6C34878D82A}">
                    <a16:rowId xmlns:a16="http://schemas.microsoft.com/office/drawing/2014/main" val="1185946691"/>
                  </a:ext>
                </a:extLst>
              </a:tr>
              <a:tr h="370840">
                <a:tc>
                  <a:txBody>
                    <a:bodyPr/>
                    <a:lstStyle/>
                    <a:p>
                      <a:r>
                        <a:rPr lang="en-US" sz="1200" b="1" dirty="0" smtClean="0">
                          <a:solidFill>
                            <a:schemeClr val="tx1"/>
                          </a:solidFill>
                        </a:rPr>
                        <a:t>14</a:t>
                      </a:r>
                      <a:endParaRPr lang="en-US" sz="1200" b="1" dirty="0">
                        <a:solidFill>
                          <a:schemeClr val="tx1"/>
                        </a:solidFill>
                      </a:endParaRPr>
                    </a:p>
                  </a:txBody>
                  <a:tcPr/>
                </a:tc>
                <a:tc>
                  <a:txBody>
                    <a:bodyPr/>
                    <a:lstStyle/>
                    <a:p>
                      <a:r>
                        <a:rPr lang="en-US" sz="1200" dirty="0" smtClean="0">
                          <a:solidFill>
                            <a:schemeClr val="tx1"/>
                          </a:solidFill>
                          <a:latin typeface="Source Sans Pro" panose="020B0503030403020204" pitchFamily="34" charset="0"/>
                          <a:ea typeface="Source Sans Pro" panose="020B0503030403020204" pitchFamily="34" charset="0"/>
                        </a:rPr>
                        <a:t>Reform economic sectors towards sustainable practices, including along their national and transnational supply chains, achieving a reduction of at least [50%] in negative impacts on biodiversity</a:t>
                      </a:r>
                      <a:endParaRPr lang="en-US" sz="1200" b="0" dirty="0">
                        <a:solidFill>
                          <a:schemeClr val="tx1"/>
                        </a:solidFill>
                      </a:endParaRPr>
                    </a:p>
                  </a:txBody>
                  <a:tcPr/>
                </a:tc>
                <a:extLst>
                  <a:ext uri="{0D108BD9-81ED-4DB2-BD59-A6C34878D82A}">
                    <a16:rowId xmlns:a16="http://schemas.microsoft.com/office/drawing/2014/main" val="1358237335"/>
                  </a:ext>
                </a:extLst>
              </a:tr>
              <a:tr h="370840">
                <a:tc>
                  <a:txBody>
                    <a:bodyPr/>
                    <a:lstStyle/>
                    <a:p>
                      <a:r>
                        <a:rPr lang="en-US" sz="1200" b="1" dirty="0" smtClean="0">
                          <a:solidFill>
                            <a:schemeClr val="tx1"/>
                          </a:solidFill>
                        </a:rPr>
                        <a:t>15</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Source Sans Pro" panose="020B0503030403020204" pitchFamily="34" charset="0"/>
                          <a:ea typeface="Source Sans Pro" panose="020B0503030403020204" pitchFamily="34" charset="0"/>
                        </a:rPr>
                        <a:t>Resources, including capacity-building, for implementing the framework have increased from all sources so that resources have increased by [X%] and are commensurate with the ambition of the targets of the framework</a:t>
                      </a:r>
                    </a:p>
                  </a:txBody>
                  <a:tcPr/>
                </a:tc>
                <a:extLst>
                  <a:ext uri="{0D108BD9-81ED-4DB2-BD59-A6C34878D82A}">
                    <a16:rowId xmlns:a16="http://schemas.microsoft.com/office/drawing/2014/main" val="635383664"/>
                  </a:ext>
                </a:extLst>
              </a:tr>
              <a:tr h="370840">
                <a:tc>
                  <a:txBody>
                    <a:bodyPr/>
                    <a:lstStyle/>
                    <a:p>
                      <a:r>
                        <a:rPr lang="en-US" sz="1200" b="1" dirty="0" smtClean="0">
                          <a:solidFill>
                            <a:schemeClr val="tx1"/>
                          </a:solidFill>
                        </a:rPr>
                        <a:t>16</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Source Sans Pro" panose="020B0503030403020204" pitchFamily="34" charset="0"/>
                          <a:ea typeface="Source Sans Pro" panose="020B0503030403020204" pitchFamily="34" charset="0"/>
                        </a:rPr>
                        <a:t>Establish and implement measures in all countries to prevent potential adverse impacts of biotechnology on biodiversity</a:t>
                      </a:r>
                    </a:p>
                  </a:txBody>
                  <a:tcPr/>
                </a:tc>
                <a:extLst>
                  <a:ext uri="{0D108BD9-81ED-4DB2-BD59-A6C34878D82A}">
                    <a16:rowId xmlns:a16="http://schemas.microsoft.com/office/drawing/2014/main" val="2241670741"/>
                  </a:ext>
                </a:extLst>
              </a:tr>
              <a:tr h="370840">
                <a:tc>
                  <a:txBody>
                    <a:bodyPr/>
                    <a:lstStyle/>
                    <a:p>
                      <a:r>
                        <a:rPr lang="en-US" sz="1200" b="1" dirty="0" smtClean="0">
                          <a:solidFill>
                            <a:schemeClr val="tx1"/>
                          </a:solidFill>
                        </a:rPr>
                        <a:t>17</a:t>
                      </a:r>
                      <a:endParaRPr lang="en-US" sz="1200" b="1" dirty="0">
                        <a:solidFill>
                          <a:schemeClr val="tx1"/>
                        </a:solidFill>
                      </a:endParaRPr>
                    </a:p>
                  </a:txBody>
                  <a:tcPr/>
                </a:tc>
                <a:tc>
                  <a:txBody>
                    <a:bodyPr/>
                    <a:lstStyle/>
                    <a:p>
                      <a:r>
                        <a:rPr lang="en-US" sz="1200" dirty="0" smtClean="0">
                          <a:solidFill>
                            <a:schemeClr val="tx1"/>
                          </a:solidFill>
                          <a:latin typeface="Source Sans Pro" panose="020B0503030403020204" pitchFamily="34" charset="0"/>
                          <a:ea typeface="Source Sans Pro" panose="020B0503030403020204" pitchFamily="34" charset="0"/>
                        </a:rPr>
                        <a:t>People everywhere take measurable steps towards sustainable consumption and lifestyles, taking into account individual and national cultural and socioeconomic conditions, achieving just and sustainable consumption levels</a:t>
                      </a:r>
                    </a:p>
                  </a:txBody>
                  <a:tcPr/>
                </a:tc>
                <a:extLst>
                  <a:ext uri="{0D108BD9-81ED-4DB2-BD59-A6C34878D82A}">
                    <a16:rowId xmlns:a16="http://schemas.microsoft.com/office/drawing/2014/main" val="2334639075"/>
                  </a:ext>
                </a:extLst>
              </a:tr>
              <a:tr h="370840">
                <a:tc>
                  <a:txBody>
                    <a:bodyPr/>
                    <a:lstStyle/>
                    <a:p>
                      <a:r>
                        <a:rPr lang="en-US" sz="1200" b="1" dirty="0" smtClean="0">
                          <a:solidFill>
                            <a:schemeClr val="tx1"/>
                          </a:solidFill>
                        </a:rPr>
                        <a:t>18</a:t>
                      </a:r>
                      <a:endParaRPr lang="en-US" sz="1200" b="1" dirty="0">
                        <a:solidFill>
                          <a:schemeClr val="tx1"/>
                        </a:solidFill>
                      </a:endParaRPr>
                    </a:p>
                  </a:txBody>
                  <a:tcPr/>
                </a:tc>
                <a:tc>
                  <a:txBody>
                    <a:bodyPr/>
                    <a:lstStyle/>
                    <a:p>
                      <a:r>
                        <a:rPr lang="en-GB" sz="1200" dirty="0" smtClean="0">
                          <a:solidFill>
                            <a:schemeClr val="tx1"/>
                          </a:solidFill>
                          <a:latin typeface="Source Sans Pro" panose="020B0503030403020204" pitchFamily="34" charset="0"/>
                          <a:ea typeface="Source Sans Pro" panose="020B0503030403020204" pitchFamily="34" charset="0"/>
                        </a:rPr>
                        <a:t>Promote education and the generation, sharing and use of knowledge relating to biodiversity, in the case of the traditional knowledge, innovations and practices of indigenous and local communities with their free, prior and informed consent, ensuring that all decision makers have access to reliable and up-to-date information for the effective management of biodiversity</a:t>
                      </a:r>
                      <a:endParaRPr lang="en-US" sz="1200" b="0" dirty="0">
                        <a:solidFill>
                          <a:schemeClr val="tx1"/>
                        </a:solidFill>
                      </a:endParaRPr>
                    </a:p>
                  </a:txBody>
                  <a:tcPr/>
                </a:tc>
                <a:extLst>
                  <a:ext uri="{0D108BD9-81ED-4DB2-BD59-A6C34878D82A}">
                    <a16:rowId xmlns:a16="http://schemas.microsoft.com/office/drawing/2014/main" val="3882517415"/>
                  </a:ext>
                </a:extLst>
              </a:tr>
              <a:tr h="370840">
                <a:tc>
                  <a:txBody>
                    <a:bodyPr/>
                    <a:lstStyle/>
                    <a:p>
                      <a:r>
                        <a:rPr lang="en-US" sz="1200" b="1" dirty="0" smtClean="0">
                          <a:solidFill>
                            <a:schemeClr val="tx1"/>
                          </a:solidFill>
                        </a:rPr>
                        <a:t>19</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Source Sans Pro" panose="020B0503030403020204" pitchFamily="34" charset="0"/>
                          <a:ea typeface="Source Sans Pro" panose="020B0503030403020204" pitchFamily="34" charset="0"/>
                        </a:rPr>
                        <a:t>Promote the full and effective participation of indigenous peoples and local communities, and of women and girls as well as youth, in decision-making related to the conservation and sustainable use of biodiversity, ensuring equitable participation and rights over relevant resources </a:t>
                      </a:r>
                    </a:p>
                  </a:txBody>
                  <a:tcPr/>
                </a:tc>
                <a:extLst>
                  <a:ext uri="{0D108BD9-81ED-4DB2-BD59-A6C34878D82A}">
                    <a16:rowId xmlns:a16="http://schemas.microsoft.com/office/drawing/2014/main" val="501931113"/>
                  </a:ext>
                </a:extLst>
              </a:tr>
              <a:tr h="370840">
                <a:tc>
                  <a:txBody>
                    <a:bodyPr/>
                    <a:lstStyle/>
                    <a:p>
                      <a:r>
                        <a:rPr lang="en-US" sz="1200" b="1" dirty="0" smtClean="0">
                          <a:solidFill>
                            <a:schemeClr val="tx1"/>
                          </a:solidFill>
                        </a:rPr>
                        <a:t>20</a:t>
                      </a:r>
                      <a:endParaRPr lang="en-US"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Source Sans Pro" panose="020B0503030403020204" pitchFamily="34" charset="0"/>
                          <a:ea typeface="Source Sans Pro" panose="020B0503030403020204" pitchFamily="34" charset="0"/>
                        </a:rPr>
                        <a:t>Foster diverse visions of good quality of life and unleash values of responsibility, to effect new social norms for sustainability</a:t>
                      </a:r>
                      <a:endParaRPr lang="en-CA" sz="1200" dirty="0" smtClean="0">
                        <a:solidFill>
                          <a:schemeClr val="tx1"/>
                        </a:solidFill>
                        <a:latin typeface="Source Sans Pro" panose="020B0503030403020204" pitchFamily="34" charset="0"/>
                        <a:ea typeface="Source Sans Pro" panose="020B0503030403020204" pitchFamily="34" charset="0"/>
                      </a:endParaRPr>
                    </a:p>
                  </a:txBody>
                  <a:tcPr/>
                </a:tc>
                <a:extLst>
                  <a:ext uri="{0D108BD9-81ED-4DB2-BD59-A6C34878D82A}">
                    <a16:rowId xmlns:a16="http://schemas.microsoft.com/office/drawing/2014/main" val="135501365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06561FBC-DB79-AF45-B6DA-9E4B06AB8D27}"/>
              </a:ext>
            </a:extLst>
          </p:cNvPr>
          <p:cNvSpPr>
            <a:spLocks noGrp="1"/>
          </p:cNvSpPr>
          <p:nvPr>
            <p:ph type="title"/>
          </p:nvPr>
        </p:nvSpPr>
        <p:spPr>
          <a:xfrm>
            <a:off x="457200" y="274638"/>
            <a:ext cx="8458200" cy="792162"/>
          </a:xfrm>
        </p:spPr>
        <p:txBody>
          <a:bodyPr/>
          <a:lstStyle/>
          <a:p>
            <a:pPr algn="l"/>
            <a:r>
              <a:rPr lang="en-CA" altLang="en-US">
                <a:latin typeface="Arial Narrow" panose="020B0604020202020204" pitchFamily="34" charset="0"/>
              </a:rPr>
              <a:t>E. Implementation </a:t>
            </a:r>
            <a:r>
              <a:rPr lang="en-GB" altLang="en-US">
                <a:latin typeface="Arial Narrow" panose="020B0604020202020204" pitchFamily="34" charset="0"/>
              </a:rPr>
              <a:t>Support Mechanisms</a:t>
            </a:r>
            <a:endParaRPr lang="en-CA" altLang="en-US">
              <a:latin typeface="Arial Narrow" panose="020B0604020202020204" pitchFamily="34" charset="0"/>
            </a:endParaRPr>
          </a:p>
        </p:txBody>
      </p:sp>
      <p:sp>
        <p:nvSpPr>
          <p:cNvPr id="3" name="Content Placeholder 2">
            <a:extLst>
              <a:ext uri="{FF2B5EF4-FFF2-40B4-BE49-F238E27FC236}">
                <a16:creationId xmlns:a16="http://schemas.microsoft.com/office/drawing/2014/main" id="{53316278-8725-4243-994A-2DC38E20BAD2}"/>
              </a:ext>
            </a:extLst>
          </p:cNvPr>
          <p:cNvSpPr>
            <a:spLocks noGrp="1"/>
          </p:cNvSpPr>
          <p:nvPr>
            <p:ph idx="1"/>
          </p:nvPr>
        </p:nvSpPr>
        <p:spPr>
          <a:xfrm>
            <a:off x="609600" y="1371600"/>
            <a:ext cx="8077200" cy="4754563"/>
          </a:xfrm>
        </p:spPr>
        <p:txBody>
          <a:bodyPr>
            <a:noAutofit/>
          </a:bodyPr>
          <a:lstStyle/>
          <a:p>
            <a:pPr marL="57150" indent="0">
              <a:buFont typeface="Arial" panose="020B0604020202020204" pitchFamily="34" charset="0"/>
              <a:buNone/>
              <a:defRPr/>
            </a:pPr>
            <a:r>
              <a:rPr lang="en-US" sz="1800" dirty="0"/>
              <a:t>Effective implementation of the Framework requires implementation support mechanisms commensurate with the ambition set out in the goals and targets of the Framework and with the transformational changes required to reach them. These include:</a:t>
            </a:r>
            <a:endParaRPr lang="en-GB" sz="1800" dirty="0"/>
          </a:p>
          <a:p>
            <a:pPr lvl="1">
              <a:buFont typeface="Arial" panose="020B0604020202020204" pitchFamily="34" charset="0"/>
              <a:buNone/>
              <a:defRPr/>
            </a:pPr>
            <a:r>
              <a:rPr lang="en-GB" sz="1800" dirty="0"/>
              <a:t>(a) The amount of resources available to implement the Framework needs to be sufficient. This requires an increase in resources from all sources.</a:t>
            </a:r>
            <a:endParaRPr lang="en-CA" sz="1800" dirty="0"/>
          </a:p>
          <a:p>
            <a:pPr lvl="1">
              <a:buFont typeface="Arial" panose="020B0604020202020204" pitchFamily="34" charset="0"/>
              <a:buNone/>
              <a:defRPr/>
            </a:pPr>
            <a:r>
              <a:rPr lang="en-GB" sz="1800" dirty="0"/>
              <a:t>(b) Capacity building, particularly nationally determined and/or country-driven capacity building</a:t>
            </a:r>
            <a:r>
              <a:rPr lang="en-GB" sz="1800" baseline="30000" dirty="0"/>
              <a:t> </a:t>
            </a:r>
            <a:endParaRPr lang="en-CA" sz="1800" dirty="0"/>
          </a:p>
          <a:p>
            <a:pPr lvl="1">
              <a:buFont typeface="Arial" panose="020B0604020202020204" pitchFamily="34" charset="0"/>
              <a:buNone/>
              <a:defRPr/>
            </a:pPr>
            <a:r>
              <a:rPr lang="en-GB" sz="1800" dirty="0"/>
              <a:t>(c)The generation and sharing of scientific information and knowledge important to the effective implementation, monitoring and review of the Framework </a:t>
            </a:r>
            <a:endParaRPr lang="en-CA" sz="1800" dirty="0"/>
          </a:p>
          <a:p>
            <a:pPr lvl="1">
              <a:buFont typeface="Arial" panose="020B0604020202020204" pitchFamily="34" charset="0"/>
              <a:buNone/>
              <a:defRPr/>
            </a:pPr>
            <a:r>
              <a:rPr lang="en-GB" sz="1800" dirty="0"/>
              <a:t>(d) Technical and scientific cooperation, technology transfer and innovation relevant to the implementation of the Framework. </a:t>
            </a:r>
            <a:endParaRPr lang="en-CA" sz="1800" dirty="0"/>
          </a:p>
          <a:p>
            <a:pPr marL="0" indent="0">
              <a:buFont typeface="Arial" panose="020B0604020202020204" pitchFamily="34" charset="0"/>
              <a:buNone/>
              <a:defRPr/>
            </a:pPr>
            <a:r>
              <a:rPr lang="en-GB" sz="1800" dirty="0"/>
              <a:t>The long-term strategic Framework for capacity-building beyond 2020</a:t>
            </a:r>
            <a:r>
              <a:rPr lang="en-GB" sz="1800" baseline="30000" dirty="0"/>
              <a:t> </a:t>
            </a:r>
            <a:r>
              <a:rPr lang="en-GB" sz="1800" dirty="0"/>
              <a:t>will be one of the main mechanisms for the provision of this support (decision 14/24)</a:t>
            </a:r>
            <a:endParaRPr lang="en-CA" sz="1800" dirty="0"/>
          </a:p>
        </p:txBody>
      </p:sp>
      <p:sp>
        <p:nvSpPr>
          <p:cNvPr id="21508" name="Slide Number Placeholder 3">
            <a:extLst>
              <a:ext uri="{FF2B5EF4-FFF2-40B4-BE49-F238E27FC236}">
                <a16:creationId xmlns:a16="http://schemas.microsoft.com/office/drawing/2014/main" id="{8170BB65-3EB7-1D40-BEE4-5F2795F26A7F}"/>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FC9F588-C40E-A94B-9B14-054586361E26}" type="slidenum">
              <a:rPr lang="en-US" altLang="en-US" sz="2400" smtClean="0">
                <a:latin typeface="Arial Narrow" panose="020B0604020202020204" pitchFamily="34" charset="0"/>
              </a:rPr>
              <a:pPr>
                <a:spcBef>
                  <a:spcPct val="0"/>
                </a:spcBef>
                <a:buFontTx/>
                <a:buNone/>
              </a:pPr>
              <a:t>19</a:t>
            </a:fld>
            <a:endParaRPr lang="en-US" altLang="en-US" sz="2400">
              <a:latin typeface="Arial Narrow"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465441CD-4FE3-1449-A712-D0D84C18F9E3}"/>
              </a:ext>
            </a:extLst>
          </p:cNvPr>
          <p:cNvSpPr>
            <a:spLocks noGrp="1"/>
          </p:cNvSpPr>
          <p:nvPr>
            <p:ph type="title"/>
          </p:nvPr>
        </p:nvSpPr>
        <p:spPr>
          <a:xfrm>
            <a:off x="457200" y="274638"/>
            <a:ext cx="8229600" cy="563562"/>
          </a:xfrm>
        </p:spPr>
        <p:txBody>
          <a:bodyPr/>
          <a:lstStyle/>
          <a:p>
            <a:pPr algn="l"/>
            <a:r>
              <a:rPr lang="en-CA" altLang="en-US">
                <a:latin typeface="Arial Narrow" panose="020B0604020202020204" pitchFamily="34" charset="0"/>
              </a:rPr>
              <a:t>F. Enabling Conditions</a:t>
            </a:r>
          </a:p>
        </p:txBody>
      </p:sp>
      <p:sp>
        <p:nvSpPr>
          <p:cNvPr id="16387" name="Content Placeholder 2">
            <a:extLst>
              <a:ext uri="{FF2B5EF4-FFF2-40B4-BE49-F238E27FC236}">
                <a16:creationId xmlns:a16="http://schemas.microsoft.com/office/drawing/2014/main" id="{FD0FFE6F-AC1F-D04B-AF18-E55981595284}"/>
              </a:ext>
            </a:extLst>
          </p:cNvPr>
          <p:cNvSpPr>
            <a:spLocks noGrp="1"/>
          </p:cNvSpPr>
          <p:nvPr>
            <p:ph idx="1"/>
          </p:nvPr>
        </p:nvSpPr>
        <p:spPr>
          <a:xfrm>
            <a:off x="457200" y="1371600"/>
            <a:ext cx="8229600" cy="5334000"/>
          </a:xfrm>
        </p:spPr>
        <p:txBody>
          <a:bodyPr/>
          <a:lstStyle/>
          <a:p>
            <a:pPr marL="0" indent="0">
              <a:buFont typeface="Arial" panose="020B0604020202020204" pitchFamily="34" charset="0"/>
              <a:buNone/>
              <a:defRPr/>
            </a:pPr>
            <a:r>
              <a:rPr lang="en-GB" altLang="en-US" sz="1600" dirty="0"/>
              <a:t>Appropriate consideration of a set of enabling conditions will facilitate the implementation of the framework. In addition, effective action on these enabling conditions will contribute to the attainment of other societal objectives. These enabling conditions are:</a:t>
            </a:r>
          </a:p>
          <a:p>
            <a:pPr marL="800100" lvl="1" indent="-342900">
              <a:buFont typeface="Calibri" panose="020F0502020204030204" pitchFamily="34" charset="0"/>
              <a:buAutoNum type="alphaLcParenR"/>
              <a:defRPr/>
            </a:pPr>
            <a:r>
              <a:rPr lang="en-GB" altLang="en-US" sz="1600" dirty="0"/>
              <a:t>The participation of indigenous peoples and local communities and a recognition of their rights in the implementation of the framework;</a:t>
            </a:r>
          </a:p>
          <a:p>
            <a:pPr marL="800100" lvl="1" indent="-342900">
              <a:buFont typeface="Calibri" panose="020F0502020204030204" pitchFamily="34" charset="0"/>
              <a:buAutoNum type="alphaLcParenR"/>
              <a:defRPr/>
            </a:pPr>
            <a:r>
              <a:rPr lang="en-GB" altLang="en-US" sz="1600" dirty="0"/>
              <a:t>The participation of all relevant stakeholders, including women, youth, civil society, local and subnational authorities, the private sector, academia and scientific institutions;</a:t>
            </a:r>
          </a:p>
          <a:p>
            <a:pPr marL="800100" lvl="1" indent="-342900">
              <a:buFont typeface="Calibri" panose="020F0502020204030204" pitchFamily="34" charset="0"/>
              <a:buAutoNum type="alphaLcParenR"/>
              <a:defRPr/>
            </a:pPr>
            <a:r>
              <a:rPr lang="en-GB" altLang="en-US" sz="1600" dirty="0"/>
              <a:t>Gender equality, women’s empowerment and gender-responsive approaches;</a:t>
            </a:r>
          </a:p>
          <a:p>
            <a:pPr marL="800100" lvl="1" indent="-342900">
              <a:buFont typeface="Calibri" panose="020F0502020204030204" pitchFamily="34" charset="0"/>
              <a:buAutoNum type="alphaLcParenR"/>
              <a:defRPr/>
            </a:pPr>
            <a:r>
              <a:rPr lang="en-GB" altLang="en-US" sz="1600" dirty="0"/>
              <a:t>Recognition of intergenerational equity;</a:t>
            </a:r>
          </a:p>
          <a:p>
            <a:pPr marL="800100" lvl="1" indent="-342900">
              <a:buFont typeface="Calibri" panose="020F0502020204030204" pitchFamily="34" charset="0"/>
              <a:buAutoNum type="alphaLcParenR"/>
              <a:defRPr/>
            </a:pPr>
            <a:r>
              <a:rPr lang="en-GB" altLang="en-US" sz="1600" dirty="0"/>
              <a:t>Synergies with other relevant multilateral environmental agreements and processes;</a:t>
            </a:r>
          </a:p>
          <a:p>
            <a:pPr marL="800100" lvl="1" indent="-342900">
              <a:buFont typeface="Calibri" panose="020F0502020204030204" pitchFamily="34" charset="0"/>
              <a:buAutoNum type="alphaLcParenR"/>
              <a:defRPr/>
            </a:pPr>
            <a:r>
              <a:rPr lang="en-GB" altLang="en-US" sz="1600" dirty="0"/>
              <a:t>Partnerships to leverage activities at the local, national, regional and global levels;</a:t>
            </a:r>
          </a:p>
          <a:p>
            <a:pPr marL="800100" lvl="1" indent="-342900">
              <a:buFont typeface="Calibri" panose="020F0502020204030204" pitchFamily="34" charset="0"/>
              <a:buAutoNum type="alphaLcParenR"/>
              <a:defRPr/>
            </a:pPr>
            <a:r>
              <a:rPr lang="en-GB" altLang="en-US" sz="1600" dirty="0"/>
              <a:t>Adequate inclusive and integrative governance is put in place to ensure policy coherence and effectiveness for the implementation the framework;</a:t>
            </a:r>
          </a:p>
          <a:p>
            <a:pPr marL="800100" lvl="1" indent="-342900">
              <a:buFont typeface="Calibri" panose="020F0502020204030204" pitchFamily="34" charset="0"/>
              <a:buAutoNum type="alphaLcParenR"/>
              <a:defRPr/>
            </a:pPr>
            <a:r>
              <a:rPr lang="en-GB" altLang="en-US" sz="1600" dirty="0"/>
              <a:t>Adequate political will and recognition at the highest levels of government of the urgent need to halt biodiversity loss.</a:t>
            </a:r>
          </a:p>
          <a:p>
            <a:pPr marL="57150" indent="0">
              <a:buFont typeface="Arial" panose="020B0604020202020204" pitchFamily="34" charset="0"/>
              <a:buNone/>
              <a:defRPr/>
            </a:pPr>
            <a:r>
              <a:rPr lang="en-GB" altLang="en-US" sz="1600" dirty="0"/>
              <a:t>Implementation of the 2030 Agenda for the SDGs will help to create enabling conditions for the implementation of the post‑2020 global biodiversity framework   </a:t>
            </a:r>
          </a:p>
          <a:p>
            <a:pPr marL="800100" lvl="1" indent="-342900">
              <a:buFont typeface="Calibri" panose="020F0502020204030204" pitchFamily="34" charset="0"/>
              <a:buAutoNum type="alphaLcParenR"/>
              <a:defRPr/>
            </a:pPr>
            <a:endParaRPr lang="en-GB" altLang="en-US" sz="1600" dirty="0"/>
          </a:p>
          <a:p>
            <a:pPr>
              <a:defRPr/>
            </a:pPr>
            <a:endParaRPr lang="en-CA" altLang="en-US" sz="1600" dirty="0"/>
          </a:p>
        </p:txBody>
      </p:sp>
      <p:sp>
        <p:nvSpPr>
          <p:cNvPr id="22532" name="Slide Number Placeholder 3">
            <a:extLst>
              <a:ext uri="{FF2B5EF4-FFF2-40B4-BE49-F238E27FC236}">
                <a16:creationId xmlns:a16="http://schemas.microsoft.com/office/drawing/2014/main" id="{F4BCCBA3-003C-004C-AB21-90DF68C32A66}"/>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BDF6484-9D57-9F43-97ED-ABE3727FC008}" type="slidenum">
              <a:rPr lang="en-US" altLang="en-US" sz="2400" smtClean="0">
                <a:latin typeface="Arial Narrow" panose="020B0604020202020204" pitchFamily="34" charset="0"/>
              </a:rPr>
              <a:pPr>
                <a:spcBef>
                  <a:spcPct val="0"/>
                </a:spcBef>
                <a:buFontTx/>
                <a:buNone/>
              </a:pPr>
              <a:t>20</a:t>
            </a:fld>
            <a:endParaRPr lang="en-US" altLang="en-US" sz="2400">
              <a:latin typeface="Arial Narrow"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093C7151-0F20-AF4C-ADBD-DC13ECEAAF84}"/>
              </a:ext>
            </a:extLst>
          </p:cNvPr>
          <p:cNvSpPr>
            <a:spLocks noGrp="1"/>
          </p:cNvSpPr>
          <p:nvPr>
            <p:ph type="title"/>
          </p:nvPr>
        </p:nvSpPr>
        <p:spPr/>
        <p:txBody>
          <a:bodyPr/>
          <a:lstStyle/>
          <a:p>
            <a:pPr algn="l"/>
            <a:r>
              <a:rPr lang="en-CA" altLang="en-US">
                <a:latin typeface="Arial Narrow" panose="020B0604020202020204" pitchFamily="34" charset="0"/>
              </a:rPr>
              <a:t>G. Responsibility &amp; Transparency</a:t>
            </a:r>
          </a:p>
        </p:txBody>
      </p:sp>
      <p:sp>
        <p:nvSpPr>
          <p:cNvPr id="3" name="Content Placeholder 2">
            <a:extLst>
              <a:ext uri="{FF2B5EF4-FFF2-40B4-BE49-F238E27FC236}">
                <a16:creationId xmlns:a16="http://schemas.microsoft.com/office/drawing/2014/main" id="{45465FC3-FB88-8349-8B0F-3CD1D0650D25}"/>
              </a:ext>
            </a:extLst>
          </p:cNvPr>
          <p:cNvSpPr>
            <a:spLocks noGrp="1"/>
          </p:cNvSpPr>
          <p:nvPr>
            <p:ph idx="1"/>
          </p:nvPr>
        </p:nvSpPr>
        <p:spPr>
          <a:xfrm>
            <a:off x="457200" y="1371600"/>
            <a:ext cx="8458200" cy="4876800"/>
          </a:xfrm>
        </p:spPr>
        <p:txBody>
          <a:bodyPr>
            <a:normAutofit fontScale="62500" lnSpcReduction="20000"/>
          </a:bodyPr>
          <a:lstStyle/>
          <a:p>
            <a:pPr marL="0" indent="0">
              <a:buFont typeface="Arial" panose="020B0604020202020204" pitchFamily="34" charset="0"/>
              <a:buNone/>
              <a:defRPr/>
            </a:pPr>
            <a:r>
              <a:rPr lang="en-US" dirty="0"/>
              <a:t>The Framework contains measures to monitor, review and report on its implementation at the national, regional and global levels. These are essential elements of the Framework and include:</a:t>
            </a:r>
          </a:p>
          <a:p>
            <a:pPr marL="0" indent="0">
              <a:buFont typeface="Arial" panose="020B0604020202020204" pitchFamily="34" charset="0"/>
              <a:buNone/>
              <a:defRPr/>
            </a:pPr>
            <a:endParaRPr lang="en-US" dirty="0"/>
          </a:p>
          <a:p>
            <a:pPr marL="514350" indent="-514350">
              <a:buFont typeface="+mj-lt"/>
              <a:buAutoNum type="alphaLcParenR"/>
              <a:defRPr/>
            </a:pPr>
            <a:r>
              <a:rPr lang="en-US" dirty="0"/>
              <a:t>Reflecting the Framework in relevant planning processes (NBSAPS ..)</a:t>
            </a:r>
          </a:p>
          <a:p>
            <a:pPr marL="514350" indent="-514350">
              <a:buFont typeface="+mj-lt"/>
              <a:buAutoNum type="alphaLcParenR"/>
              <a:defRPr/>
            </a:pPr>
            <a:endParaRPr lang="en-US" dirty="0"/>
          </a:p>
          <a:p>
            <a:pPr marL="514350" indent="-514350">
              <a:buFont typeface="+mj-lt"/>
              <a:buAutoNum type="alphaLcParenR"/>
              <a:defRPr/>
            </a:pPr>
            <a:r>
              <a:rPr lang="en-US" dirty="0"/>
              <a:t>Periodic reporting, including through the use of identified indicators, by governments, multilateral environmental agreements and other relevant international processes, indigenous peoples and local communities, civil society and the private sector of the actions taken to implement the framework, the successes achieved, and the challenges encountered.  </a:t>
            </a:r>
          </a:p>
          <a:p>
            <a:pPr marL="514350" indent="-514350">
              <a:buFont typeface="+mj-lt"/>
              <a:buAutoNum type="alphaLcParenR"/>
              <a:defRPr/>
            </a:pPr>
            <a:endParaRPr lang="en-US" dirty="0"/>
          </a:p>
          <a:p>
            <a:pPr marL="514350" indent="-514350">
              <a:buFont typeface="+mj-lt"/>
              <a:buAutoNum type="alphaLcParenR"/>
              <a:defRPr/>
            </a:pPr>
            <a:r>
              <a:rPr lang="en-US" dirty="0"/>
              <a:t>Periodic reviews and stocktaking, including by using the monitoring Framework, of the progress made in implementation and the successes and challenges encountered. </a:t>
            </a:r>
          </a:p>
          <a:p>
            <a:pPr marL="514350" indent="-514350">
              <a:buFont typeface="+mj-lt"/>
              <a:buAutoNum type="alphaLcParenR"/>
              <a:defRPr/>
            </a:pPr>
            <a:endParaRPr lang="en-US" dirty="0"/>
          </a:p>
          <a:p>
            <a:pPr marL="514350" indent="-514350">
              <a:buFont typeface="+mj-lt"/>
              <a:buAutoNum type="alphaLcParenR"/>
              <a:defRPr/>
            </a:pPr>
            <a:r>
              <a:rPr lang="en-US" dirty="0"/>
              <a:t>Additional mechanisms for responsibility and transparency </a:t>
            </a:r>
            <a:endParaRPr lang="en-CA" dirty="0"/>
          </a:p>
        </p:txBody>
      </p:sp>
      <p:sp>
        <p:nvSpPr>
          <p:cNvPr id="24580" name="Slide Number Placeholder 3">
            <a:extLst>
              <a:ext uri="{FF2B5EF4-FFF2-40B4-BE49-F238E27FC236}">
                <a16:creationId xmlns:a16="http://schemas.microsoft.com/office/drawing/2014/main" id="{099D6C71-D347-D440-A1DB-BCB4441193C4}"/>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C2D1673-24B7-974F-AF98-E908487DC3F7}" type="slidenum">
              <a:rPr lang="en-US" altLang="en-US" sz="2400" smtClean="0">
                <a:latin typeface="Arial Narrow" panose="020B0604020202020204" pitchFamily="34" charset="0"/>
              </a:rPr>
              <a:pPr>
                <a:spcBef>
                  <a:spcPct val="0"/>
                </a:spcBef>
                <a:buFontTx/>
                <a:buNone/>
              </a:pPr>
              <a:t>21</a:t>
            </a:fld>
            <a:endParaRPr lang="en-US" altLang="en-US" sz="2400">
              <a:latin typeface="Arial Narrow"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5FDA2AB-734D-004D-B8AC-2765C43827D4}"/>
              </a:ext>
            </a:extLst>
          </p:cNvPr>
          <p:cNvSpPr>
            <a:spLocks noGrp="1"/>
          </p:cNvSpPr>
          <p:nvPr>
            <p:ph type="title"/>
          </p:nvPr>
        </p:nvSpPr>
        <p:spPr/>
        <p:txBody>
          <a:bodyPr/>
          <a:lstStyle/>
          <a:p>
            <a:pPr algn="l"/>
            <a:r>
              <a:rPr lang="en-CA" altLang="en-US">
                <a:latin typeface="Arial Narrow" panose="020B0604020202020204" pitchFamily="34" charset="0"/>
              </a:rPr>
              <a:t>H. Outreach Awareness and Uptake</a:t>
            </a:r>
          </a:p>
        </p:txBody>
      </p:sp>
      <p:sp>
        <p:nvSpPr>
          <p:cNvPr id="25603" name="Content Placeholder 2">
            <a:extLst>
              <a:ext uri="{FF2B5EF4-FFF2-40B4-BE49-F238E27FC236}">
                <a16:creationId xmlns:a16="http://schemas.microsoft.com/office/drawing/2014/main" id="{31E8D9BF-E9F3-604F-80CB-EDDCC5658F77}"/>
              </a:ext>
            </a:extLst>
          </p:cNvPr>
          <p:cNvSpPr>
            <a:spLocks noGrp="1"/>
          </p:cNvSpPr>
          <p:nvPr>
            <p:ph idx="1"/>
          </p:nvPr>
        </p:nvSpPr>
        <p:spPr/>
        <p:txBody>
          <a:bodyPr/>
          <a:lstStyle/>
          <a:p>
            <a:r>
              <a:rPr lang="en-US" altLang="en-US" sz="2400"/>
              <a:t>All actors will need to help to raise awareness of the Framework and of the need for whole of society engagement to implement it. </a:t>
            </a:r>
          </a:p>
          <a:p>
            <a:endParaRPr lang="en-US" altLang="en-US" sz="2400"/>
          </a:p>
          <a:p>
            <a:r>
              <a:rPr lang="en-US" altLang="en-US" sz="2400"/>
              <a:t>This includes the need for activities at the local, national, regional and global levels and of the need to implement the framework in a way which is supportive of other relevant international processes and strategies. </a:t>
            </a:r>
            <a:endParaRPr lang="en-CA" altLang="en-US" sz="2400"/>
          </a:p>
        </p:txBody>
      </p:sp>
      <p:sp>
        <p:nvSpPr>
          <p:cNvPr id="25604" name="Slide Number Placeholder 3">
            <a:extLst>
              <a:ext uri="{FF2B5EF4-FFF2-40B4-BE49-F238E27FC236}">
                <a16:creationId xmlns:a16="http://schemas.microsoft.com/office/drawing/2014/main" id="{3B2DF593-6E87-3746-81CD-C2B6294E2AED}"/>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5783953-55A3-9643-AAC7-C9824ABF4E5A}" type="slidenum">
              <a:rPr lang="en-US" altLang="en-US" sz="2400" smtClean="0">
                <a:latin typeface="Arial Narrow" panose="020B0604020202020204" pitchFamily="34" charset="0"/>
              </a:rPr>
              <a:pPr>
                <a:spcBef>
                  <a:spcPct val="0"/>
                </a:spcBef>
                <a:buFontTx/>
                <a:buNone/>
              </a:pPr>
              <a:t>22</a:t>
            </a:fld>
            <a:endParaRPr lang="en-US" altLang="en-US" sz="2400">
              <a:latin typeface="Arial Narrow"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3529D392-698E-4A48-8598-C6DF6D6039E9}"/>
              </a:ext>
            </a:extLst>
          </p:cNvPr>
          <p:cNvSpPr>
            <a:spLocks noGrp="1"/>
          </p:cNvSpPr>
          <p:nvPr>
            <p:ph type="ctrTitle"/>
          </p:nvPr>
        </p:nvSpPr>
        <p:spPr>
          <a:xfrm>
            <a:off x="962025" y="2209800"/>
            <a:ext cx="7526338" cy="1905000"/>
          </a:xfrm>
        </p:spPr>
        <p:txBody>
          <a:bodyPr/>
          <a:lstStyle/>
          <a:p>
            <a:pPr eaLnBrk="1" hangingPunct="1"/>
            <a:r>
              <a:rPr lang="en-GB" altLang="en-US" sz="3200">
                <a:latin typeface="Arial" panose="020B0604020202020204" pitchFamily="34" charset="0"/>
                <a:cs typeface="Arial" panose="020B0604020202020204" pitchFamily="34" charset="0"/>
              </a:rPr>
              <a:t> THANK YOU</a:t>
            </a:r>
            <a:br>
              <a:rPr lang="en-GB" altLang="en-US" sz="3200">
                <a:latin typeface="Arial" panose="020B0604020202020204" pitchFamily="34" charset="0"/>
                <a:cs typeface="Arial" panose="020B0604020202020204" pitchFamily="34" charset="0"/>
              </a:rPr>
            </a:br>
            <a:r>
              <a:rPr lang="en-GB" altLang="en-US" sz="3200">
                <a:latin typeface="Arial" panose="020B0604020202020204" pitchFamily="34" charset="0"/>
                <a:cs typeface="Arial" panose="020B0604020202020204" pitchFamily="34" charset="0"/>
              </a:rPr>
              <a:t/>
            </a:r>
            <a:br>
              <a:rPr lang="en-GB" altLang="en-US" sz="3200">
                <a:latin typeface="Arial" panose="020B0604020202020204" pitchFamily="34" charset="0"/>
                <a:cs typeface="Arial" panose="020B0604020202020204" pitchFamily="34" charset="0"/>
              </a:rPr>
            </a:br>
            <a:r>
              <a:rPr lang="en-GB" altLang="en-US" sz="3200">
                <a:latin typeface="Arial" panose="020B0604020202020204" pitchFamily="34" charset="0"/>
                <a:cs typeface="Arial" panose="020B0604020202020204" pitchFamily="34" charset="0"/>
              </a:rPr>
              <a:t>QUESTIONS?</a:t>
            </a:r>
            <a:endParaRPr lang="en-GB" altLang="en-US" sz="280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AA78A62-EA0E-1440-949D-EC1BCACCF1A5}"/>
              </a:ext>
            </a:extLst>
          </p:cNvPr>
          <p:cNvSpPr txBox="1"/>
          <p:nvPr/>
        </p:nvSpPr>
        <p:spPr>
          <a:xfrm>
            <a:off x="1357313" y="5943600"/>
            <a:ext cx="5734050" cy="523875"/>
          </a:xfrm>
          <a:prstGeom prst="rect">
            <a:avLst/>
          </a:prstGeom>
          <a:noFill/>
        </p:spPr>
        <p:txBody>
          <a:bodyPr wrap="none">
            <a:spAutoFit/>
          </a:bodyPr>
          <a:lstStyle/>
          <a:p>
            <a:pPr>
              <a:defRPr/>
            </a:pPr>
            <a:r>
              <a:rPr lang="en-CA" sz="2800" dirty="0">
                <a:solidFill>
                  <a:schemeClr val="accent3">
                    <a:lumMod val="50000"/>
                  </a:schemeClr>
                </a:solidFill>
              </a:rPr>
              <a:t>  #Nature #Post2020 #</a:t>
            </a:r>
            <a:r>
              <a:rPr lang="en-CA" sz="2800" dirty="0" err="1">
                <a:solidFill>
                  <a:schemeClr val="accent3">
                    <a:lumMod val="50000"/>
                  </a:schemeClr>
                </a:solidFill>
              </a:rPr>
              <a:t>WeCanDoIt</a:t>
            </a:r>
            <a:endParaRPr lang="en-US" sz="2800" dirty="0">
              <a:solidFill>
                <a:schemeClr val="accent3">
                  <a:lumMod val="50000"/>
                </a:schemeClr>
              </a:solidFill>
            </a:endParaRPr>
          </a:p>
        </p:txBody>
      </p:sp>
      <p:pic>
        <p:nvPicPr>
          <p:cNvPr id="31748" name="Picture 1">
            <a:extLst>
              <a:ext uri="{FF2B5EF4-FFF2-40B4-BE49-F238E27FC236}">
                <a16:creationId xmlns:a16="http://schemas.microsoft.com/office/drawing/2014/main" id="{8B5332B5-BB09-BB47-A52D-540C91C427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791200"/>
            <a:ext cx="608013"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15332</TotalTime>
  <Words>2715</Words>
  <Application>Microsoft Office PowerPoint</Application>
  <PresentationFormat>On-screen Show (4:3)</PresentationFormat>
  <Paragraphs>455</Paragraphs>
  <Slides>23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Arial Narrow</vt:lpstr>
      <vt:lpstr>Calibri</vt:lpstr>
      <vt:lpstr>Source Sans Pro</vt:lpstr>
      <vt:lpstr>Stencil</vt:lpstr>
      <vt:lpstr>Times New Roman</vt:lpstr>
      <vt:lpstr>Office Theme</vt:lpstr>
      <vt:lpstr>Post-2020 Global Biodiversity Framework</vt:lpstr>
      <vt:lpstr>PowerPoint Presentation</vt:lpstr>
      <vt:lpstr>Mandate From Parties</vt:lpstr>
      <vt:lpstr>Overarching Principles Guiding The Process</vt:lpstr>
      <vt:lpstr>Organization of Work: Rationale</vt:lpstr>
      <vt:lpstr>Organization of Work: Timeline</vt:lpstr>
      <vt:lpstr>Organization of Work: External Processes</vt:lpstr>
      <vt:lpstr>External Studies (Our understanding, DRAFT!)</vt:lpstr>
      <vt:lpstr>PowerPoint Presentation</vt:lpstr>
      <vt:lpstr>Zero Draft: Context</vt:lpstr>
      <vt:lpstr>P2020 Overarching Framework: Theory of Change</vt:lpstr>
      <vt:lpstr>P2020 Overarching Framework: Theory of Change</vt:lpstr>
      <vt:lpstr>Post-2020 Global Biodiversity Framework</vt:lpstr>
      <vt:lpstr>2030 Goals and Selected Indicators</vt:lpstr>
      <vt:lpstr>C. 2030 Mission</vt:lpstr>
      <vt:lpstr>D. 2030 Action Targets: Reducing Threats</vt:lpstr>
      <vt:lpstr>D. 2030 Action Targets: Sustainable Use</vt:lpstr>
      <vt:lpstr>D. 2030  Action Targets: Tools and Solutions</vt:lpstr>
      <vt:lpstr>E. Implementation Support Mechanisms</vt:lpstr>
      <vt:lpstr>F. Enabling Conditions</vt:lpstr>
      <vt:lpstr>G. Responsibility &amp; Transparency</vt:lpstr>
      <vt:lpstr>H. Outreach Awareness and Uptake</vt:lpstr>
      <vt:lpstr> THANK YOU  QUESTIONS?</vt:lpstr>
    </vt:vector>
  </TitlesOfParts>
  <Company>Environment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CBD Post 2020 Process</dc:title>
  <dc:creator>van Havre</dc:creator>
  <cp:lastModifiedBy>Kim,Elizabeth [NCR]</cp:lastModifiedBy>
  <cp:revision>512</cp:revision>
  <cp:lastPrinted>2020-01-08T19:59:37Z</cp:lastPrinted>
  <dcterms:created xsi:type="dcterms:W3CDTF">2019-01-13T15:42:58Z</dcterms:created>
  <dcterms:modified xsi:type="dcterms:W3CDTF">2020-01-13T04:34:03Z</dcterms:modified>
</cp:coreProperties>
</file>