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pptx" ContentType="image/unknown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9" r:id="rId1"/>
  </p:sldMasterIdLst>
  <p:notesMasterIdLst>
    <p:notesMasterId r:id="rId20"/>
  </p:notesMasterIdLst>
  <p:handoutMasterIdLst>
    <p:handoutMasterId r:id="rId21"/>
  </p:handoutMasterIdLst>
  <p:sldIdLst>
    <p:sldId id="508" r:id="rId2"/>
    <p:sldId id="463" r:id="rId3"/>
    <p:sldId id="592" r:id="rId4"/>
    <p:sldId id="466" r:id="rId5"/>
    <p:sldId id="596" r:id="rId6"/>
    <p:sldId id="567" r:id="rId7"/>
    <p:sldId id="570" r:id="rId8"/>
    <p:sldId id="585" r:id="rId9"/>
    <p:sldId id="572" r:id="rId10"/>
    <p:sldId id="595" r:id="rId11"/>
    <p:sldId id="590" r:id="rId12"/>
    <p:sldId id="556" r:id="rId13"/>
    <p:sldId id="589" r:id="rId14"/>
    <p:sldId id="580" r:id="rId15"/>
    <p:sldId id="419" r:id="rId16"/>
    <p:sldId id="593" r:id="rId17"/>
    <p:sldId id="594" r:id="rId18"/>
    <p:sldId id="520" r:id="rId19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">
          <p15:clr>
            <a:srgbClr val="A4A3A4"/>
          </p15:clr>
        </p15:guide>
        <p15:guide id="2" orient="horz" pos="918">
          <p15:clr>
            <a:srgbClr val="A4A3A4"/>
          </p15:clr>
        </p15:guide>
        <p15:guide id="3" orient="horz" pos="384">
          <p15:clr>
            <a:srgbClr val="A4A3A4"/>
          </p15:clr>
        </p15:guide>
        <p15:guide id="4" orient="horz" pos="732">
          <p15:clr>
            <a:srgbClr val="A4A3A4"/>
          </p15:clr>
        </p15:guide>
        <p15:guide id="5" orient="horz" pos="468">
          <p15:clr>
            <a:srgbClr val="A4A3A4"/>
          </p15:clr>
        </p15:guide>
        <p15:guide id="6" orient="horz" pos="648">
          <p15:clr>
            <a:srgbClr val="A4A3A4"/>
          </p15:clr>
        </p15:guide>
        <p15:guide id="7" pos="2880">
          <p15:clr>
            <a:srgbClr val="A4A3A4"/>
          </p15:clr>
        </p15:guide>
        <p15:guide id="8" pos="192" userDrawn="1">
          <p15:clr>
            <a:srgbClr val="A4A3A4"/>
          </p15:clr>
        </p15:guide>
        <p15:guide id="9">
          <p15:clr>
            <a:srgbClr val="A4A3A4"/>
          </p15:clr>
        </p15:guide>
        <p15:guide id="10" pos="5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066D5"/>
    <a:srgbClr val="6F5EAF"/>
    <a:srgbClr val="8EAC47"/>
    <a:srgbClr val="000000"/>
    <a:srgbClr val="ACBB58"/>
    <a:srgbClr val="A5B35F"/>
    <a:srgbClr val="26D0A5"/>
    <a:srgbClr val="CCBDF8"/>
    <a:srgbClr val="B9DFB8"/>
    <a:srgbClr val="94C6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9" autoAdjust="0"/>
    <p:restoredTop sz="92788" autoAdjust="0"/>
  </p:normalViewPr>
  <p:slideViewPr>
    <p:cSldViewPr>
      <p:cViewPr>
        <p:scale>
          <a:sx n="115" d="100"/>
          <a:sy n="115" d="100"/>
        </p:scale>
        <p:origin x="40" y="144"/>
      </p:cViewPr>
      <p:guideLst>
        <p:guide orient="horz" pos="192"/>
        <p:guide orient="horz" pos="918"/>
        <p:guide orient="horz" pos="384"/>
        <p:guide orient="horz" pos="732"/>
        <p:guide orient="horz" pos="468"/>
        <p:guide orient="horz" pos="648"/>
        <p:guide pos="2880"/>
        <p:guide pos="192"/>
        <p:guide/>
        <p:guide pos="5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2000" y="192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risasmith/PACCSG/GRAPHIC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risasmith/PACCSG/GRAPHIC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risasmith/PACCSG/GRAPH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736708356844"/>
          <c:y val="0.0833333333333333"/>
          <c:w val="0.618923281344404"/>
          <c:h val="0.864583333333333"/>
        </c:manualLayout>
      </c:layout>
      <c:doughnut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20"/>
          <c:dPt>
            <c:idx val="0"/>
            <c:bubble3D val="0"/>
            <c:explosion val="0"/>
            <c:spPr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61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0"/>
            <c:spPr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6200000" scaled="1"/>
              </a:gra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val>
            <c:numRef>
              <c:f>Sheet1!$A$22:$A$23</c:f>
              <c:numCache>
                <c:formatCode>General</c:formatCode>
                <c:ptCount val="2"/>
                <c:pt idx="0">
                  <c:v>30.0</c:v>
                </c:pt>
                <c:pt idx="1">
                  <c:v>70.0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9"/>
      </c:doughnutChart>
      <c:spPr>
        <a:noFill/>
        <a:ln>
          <a:solidFill>
            <a:schemeClr val="bg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61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val>
            <c:numRef>
              <c:f>Sheet1!$A$2:$A$3</c:f>
              <c:numCache>
                <c:formatCode>General</c:formatCode>
                <c:ptCount val="2"/>
                <c:pt idx="0">
                  <c:v>25.0</c:v>
                </c:pt>
                <c:pt idx="1">
                  <c:v>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869237499159"/>
          <c:y val="0.00914049785236205"/>
          <c:w val="0.730392156862745"/>
          <c:h val="0.919753086419753"/>
        </c:manualLayout>
      </c:layout>
      <c:doughnutChart>
        <c:varyColors val="1"/>
        <c:ser>
          <c:idx val="0"/>
          <c:order val="0"/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86000">
                  <a:schemeClr val="accent1">
                    <a:lumMod val="20000"/>
                    <a:lumOff val="80000"/>
                  </a:schemeClr>
                </a:gs>
              </a:gsLst>
              <a:lin ang="16200000" scaled="1"/>
            </a:gra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gradFill>
                <a:gsLst>
                  <a:gs pos="0">
                    <a:schemeClr val="accent6"/>
                  </a:gs>
                  <a:gs pos="86000">
                    <a:schemeClr val="accent6"/>
                  </a:gs>
                </a:gsLst>
                <a:lin ang="16200000" scaled="1"/>
              </a:gra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86000">
                    <a:schemeClr val="accent1">
                      <a:lumMod val="20000"/>
                      <a:lumOff val="8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val>
            <c:numRef>
              <c:f>Sheet1!$A$38:$A$39</c:f>
              <c:numCache>
                <c:formatCode>General</c:formatCode>
                <c:ptCount val="2"/>
                <c:pt idx="0">
                  <c:v>1.0</c:v>
                </c:pt>
                <c:pt idx="1">
                  <c:v>99.0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>
                <a:solidFill>
                  <a:schemeClr val="tx1"/>
                </a:solidFill>
              </a:rPr>
              <a:t>Stored Carbon 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defRPr sz="3200">
                <a:solidFill>
                  <a:schemeClr val="tx1"/>
                </a:solidFill>
              </a:defRPr>
            </a:pP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>
                <a:solidFill>
                  <a:schemeClr val="tx1"/>
                </a:solidFill>
              </a:rPr>
              <a:t>billions</a:t>
            </a:r>
            <a:r>
              <a:rPr lang="en-US" sz="3200" baseline="0" dirty="0">
                <a:solidFill>
                  <a:schemeClr val="tx1"/>
                </a:solidFill>
              </a:rPr>
              <a:t> of </a:t>
            </a:r>
            <a:r>
              <a:rPr lang="en-US" sz="3200" baseline="0" dirty="0" err="1">
                <a:solidFill>
                  <a:schemeClr val="tx1"/>
                </a:solidFill>
              </a:rPr>
              <a:t>tonnes</a:t>
            </a:r>
            <a:r>
              <a:rPr lang="en-US" sz="3200" baseline="0" dirty="0">
                <a:solidFill>
                  <a:schemeClr val="tx1"/>
                </a:solidFill>
              </a:rPr>
              <a:t>)</a:t>
            </a:r>
            <a:endParaRPr lang="en-US" sz="3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49029334568473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Sheet1!$B$50</c:f>
              <c:strCache>
                <c:ptCount val="1"/>
                <c:pt idx="0">
                  <c:v>Below Ground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Sheet1!$A$51:$A$53</c:f>
              <c:strCache>
                <c:ptCount val="3"/>
                <c:pt idx="0">
                  <c:v>Boreal Forests</c:v>
                </c:pt>
                <c:pt idx="1">
                  <c:v>Temperate Forests</c:v>
                </c:pt>
                <c:pt idx="2">
                  <c:v>Tropical Forests</c:v>
                </c:pt>
              </c:strCache>
            </c:strRef>
          </c:cat>
          <c:val>
            <c:numRef>
              <c:f>Sheet1!$B$51:$B$53</c:f>
              <c:numCache>
                <c:formatCode>General</c:formatCode>
                <c:ptCount val="3"/>
                <c:pt idx="0">
                  <c:v>912.0</c:v>
                </c:pt>
                <c:pt idx="1">
                  <c:v>72.0</c:v>
                </c:pt>
                <c:pt idx="2">
                  <c:v>151.0</c:v>
                </c:pt>
              </c:numCache>
            </c:numRef>
          </c:val>
        </c:ser>
        <c:ser>
          <c:idx val="1"/>
          <c:order val="1"/>
          <c:tx>
            <c:strRef>
              <c:f>Sheet1!$C$50</c:f>
              <c:strCache>
                <c:ptCount val="1"/>
                <c:pt idx="0">
                  <c:v>Above Ground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Sheet1!$A$51:$A$53</c:f>
              <c:strCache>
                <c:ptCount val="3"/>
                <c:pt idx="0">
                  <c:v>Boreal Forests</c:v>
                </c:pt>
                <c:pt idx="1">
                  <c:v>Temperate Forests</c:v>
                </c:pt>
                <c:pt idx="2">
                  <c:v>Tropical Forests</c:v>
                </c:pt>
              </c:strCache>
            </c:strRef>
          </c:cat>
          <c:val>
            <c:numRef>
              <c:f>Sheet1!$C$51:$C$53</c:f>
              <c:numCache>
                <c:formatCode>General</c:formatCode>
                <c:ptCount val="3"/>
                <c:pt idx="0">
                  <c:v>130.0</c:v>
                </c:pt>
                <c:pt idx="1">
                  <c:v>47.0</c:v>
                </c:pt>
                <c:pt idx="2">
                  <c:v>320.0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34519904"/>
        <c:axId val="-335187104"/>
      </c:barChart>
      <c:catAx>
        <c:axId val="-33451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35187104"/>
        <c:crosses val="autoZero"/>
        <c:auto val="1"/>
        <c:lblAlgn val="ctr"/>
        <c:lblOffset val="100"/>
        <c:noMultiLvlLbl val="0"/>
      </c:catAx>
      <c:valAx>
        <c:axId val="-33518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3451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Carbon Stocks in Coastal Ecosystems</a:t>
            </a:r>
          </a:p>
          <a:p>
            <a:pPr>
              <a:defRPr sz="2000"/>
            </a:pPr>
            <a:r>
              <a:rPr lang="en-US" sz="2000" dirty="0" smtClean="0"/>
              <a:t>(Billion</a:t>
            </a:r>
            <a:r>
              <a:rPr lang="en-US" sz="2000" baseline="0" dirty="0" smtClean="0"/>
              <a:t> </a:t>
            </a:r>
            <a:r>
              <a:rPr lang="en-US" sz="2000" baseline="0" dirty="0" err="1"/>
              <a:t>tonnes</a:t>
            </a:r>
            <a:r>
              <a:rPr lang="en-US" sz="2000" baseline="0" dirty="0"/>
              <a:t> of Carbon)</a:t>
            </a:r>
            <a:endParaRPr lang="en-US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'Coastal '!$B$10</c:f>
              <c:strCache>
                <c:ptCount val="1"/>
                <c:pt idx="0">
                  <c:v>low estimate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'Coastal '!$A$11:$A$13</c:f>
              <c:strCache>
                <c:ptCount val="3"/>
                <c:pt idx="0">
                  <c:v>Mangroves</c:v>
                </c:pt>
                <c:pt idx="1">
                  <c:v>Tidal Marshes</c:v>
                </c:pt>
                <c:pt idx="2">
                  <c:v>Seagrasses</c:v>
                </c:pt>
              </c:strCache>
            </c:strRef>
          </c:cat>
          <c:val>
            <c:numRef>
              <c:f>'Coastal '!$B$11:$B$13</c:f>
              <c:numCache>
                <c:formatCode>General</c:formatCode>
                <c:ptCount val="3"/>
                <c:pt idx="0">
                  <c:v>5.616999999999999</c:v>
                </c:pt>
                <c:pt idx="1">
                  <c:v>0.57</c:v>
                </c:pt>
                <c:pt idx="2">
                  <c:v>4.26</c:v>
                </c:pt>
              </c:numCache>
            </c:numRef>
          </c:val>
        </c:ser>
        <c:ser>
          <c:idx val="1"/>
          <c:order val="1"/>
          <c:tx>
            <c:strRef>
              <c:f>'Coastal '!$C$10</c:f>
              <c:strCache>
                <c:ptCount val="1"/>
                <c:pt idx="0">
                  <c:v>high estimate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'Coastal '!$A$11:$A$13</c:f>
              <c:strCache>
                <c:ptCount val="3"/>
                <c:pt idx="0">
                  <c:v>Mangroves</c:v>
                </c:pt>
                <c:pt idx="1">
                  <c:v>Tidal Marshes</c:v>
                </c:pt>
                <c:pt idx="2">
                  <c:v>Seagrasses</c:v>
                </c:pt>
              </c:strCache>
            </c:strRef>
          </c:cat>
          <c:val>
            <c:numRef>
              <c:f>'Coastal '!$C$11:$C$13</c:f>
              <c:numCache>
                <c:formatCode>General</c:formatCode>
                <c:ptCount val="3"/>
                <c:pt idx="0">
                  <c:v>6.186</c:v>
                </c:pt>
                <c:pt idx="1">
                  <c:v>10.369</c:v>
                </c:pt>
                <c:pt idx="2">
                  <c:v>8.52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28250096"/>
        <c:axId val="-331453408"/>
      </c:barChart>
      <c:catAx>
        <c:axId val="-32825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31453408"/>
        <c:crosses val="autoZero"/>
        <c:auto val="1"/>
        <c:lblAlgn val="ctr"/>
        <c:lblOffset val="100"/>
        <c:noMultiLvlLbl val="0"/>
      </c:catAx>
      <c:valAx>
        <c:axId val="-33145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2825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Peatland</a:t>
            </a:r>
            <a:r>
              <a:rPr lang="en-US" sz="2000" baseline="0"/>
              <a:t> Carbon Stores</a:t>
            </a:r>
          </a:p>
          <a:p>
            <a:pPr>
              <a:defRPr sz="2000"/>
            </a:pPr>
            <a:r>
              <a:rPr lang="en-US" sz="2000" baseline="0"/>
              <a:t>(billion tonnes of carbon)</a:t>
            </a:r>
            <a:endParaRPr lang="en-US" sz="20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4137422636985"/>
          <c:y val="0.183177512896698"/>
          <c:w val="0.614370888824082"/>
          <c:h val="0.7388911176813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cat>
            <c:strRef>
              <c:f>Peatlands!$A$6:$A$15</c:f>
              <c:strCache>
                <c:ptCount val="10"/>
                <c:pt idx="0">
                  <c:v>Globally</c:v>
                </c:pt>
                <c:pt idx="1">
                  <c:v>Canada</c:v>
                </c:pt>
                <c:pt idx="2">
                  <c:v>Russia</c:v>
                </c:pt>
                <c:pt idx="3">
                  <c:v>Indonesia</c:v>
                </c:pt>
                <c:pt idx="4">
                  <c:v>Congo Basin</c:v>
                </c:pt>
                <c:pt idx="5">
                  <c:v>USA</c:v>
                </c:pt>
                <c:pt idx="6">
                  <c:v>Papua New Guinea</c:v>
                </c:pt>
                <c:pt idx="7">
                  <c:v>Brazil</c:v>
                </c:pt>
                <c:pt idx="8">
                  <c:v>Malaysia</c:v>
                </c:pt>
                <c:pt idx="9">
                  <c:v>Finland</c:v>
                </c:pt>
              </c:strCache>
            </c:strRef>
          </c:cat>
          <c:val>
            <c:numRef>
              <c:f>Peatlands!$B$6:$B$15</c:f>
              <c:numCache>
                <c:formatCode>General</c:formatCode>
                <c:ptCount val="10"/>
                <c:pt idx="0">
                  <c:v>550.0</c:v>
                </c:pt>
                <c:pt idx="1">
                  <c:v>140.0</c:v>
                </c:pt>
                <c:pt idx="2">
                  <c:v>125.0</c:v>
                </c:pt>
                <c:pt idx="3">
                  <c:v>49.0</c:v>
                </c:pt>
                <c:pt idx="4">
                  <c:v>30.0</c:v>
                </c:pt>
                <c:pt idx="5">
                  <c:v>26.5</c:v>
                </c:pt>
                <c:pt idx="6">
                  <c:v>5.4</c:v>
                </c:pt>
                <c:pt idx="7">
                  <c:v>4.9</c:v>
                </c:pt>
                <c:pt idx="8">
                  <c:v>4.9</c:v>
                </c:pt>
                <c:pt idx="9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79986688"/>
        <c:axId val="-280369120"/>
      </c:barChart>
      <c:catAx>
        <c:axId val="-27998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80369120"/>
        <c:crosses val="autoZero"/>
        <c:auto val="1"/>
        <c:lblAlgn val="ctr"/>
        <c:lblOffset val="100"/>
        <c:noMultiLvlLbl val="0"/>
      </c:catAx>
      <c:valAx>
        <c:axId val="-280369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7998668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584A25-C502-504C-9EB6-D81900AD4CA7}" type="datetimeFigureOut">
              <a:rPr lang="en-GB"/>
              <a:pPr>
                <a:defRPr/>
              </a:pPr>
              <a:t>27/01/2020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04B3CBC-B00C-F549-83B5-B807DEBA206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77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64" tIns="47782" rIns="95564" bIns="47782" numCol="1" anchor="t" anchorCtr="0" compatLnSpc="1">
            <a:prstTxWarp prst="textNoShape">
              <a:avLst/>
            </a:prstTxWarp>
          </a:bodyPr>
          <a:lstStyle>
            <a:lvl1pPr defTabSz="9032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64" tIns="47782" rIns="95564" bIns="47782" numCol="1" anchor="t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300"/>
            </a:lvl1pPr>
          </a:lstStyle>
          <a:p>
            <a:pPr>
              <a:defRPr/>
            </a:pPr>
            <a:fld id="{94E9896C-4214-6344-9E14-9C0F6D1ACBDE}" type="datetimeFigureOut">
              <a:rPr lang="en-US" altLang="en-US"/>
              <a:pPr>
                <a:defRPr/>
              </a:pPr>
              <a:t>1/27/20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64" tIns="47782" rIns="95564" bIns="477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64" tIns="47782" rIns="95564" bIns="47782" numCol="1" anchor="b" anchorCtr="0" compatLnSpc="1">
            <a:prstTxWarp prst="textNoShape">
              <a:avLst/>
            </a:prstTxWarp>
          </a:bodyPr>
          <a:lstStyle>
            <a:lvl1pPr defTabSz="903288" eaLnBrk="1" hangingPunct="1">
              <a:defRPr sz="13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64" tIns="47782" rIns="95564" bIns="47782" numCol="1" anchor="b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300"/>
            </a:lvl1pPr>
          </a:lstStyle>
          <a:p>
            <a:pPr>
              <a:defRPr/>
            </a:pPr>
            <a:fld id="{0120ABB6-F83C-8C4F-A1D0-DF57DD9111C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51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  <a:p>
            <a:endParaRPr lang="en-US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33425" indent="-280988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28713" indent="-225425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581150" indent="-225425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32000" indent="-225425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489200" indent="-225425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46400" indent="-225425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03600" indent="-225425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60800" indent="-225425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E87F2B-A5E9-7546-8A08-CDBF52E3DDAC}" type="slidenum">
              <a:rPr lang="en-GB" altLang="en-US" sz="130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GB" altLang="en-US" sz="13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21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9458" name="Slide Image Placeholder 5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33400" y="460375"/>
            <a:ext cx="3144838" cy="2359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35774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978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sz="1400" dirty="0" smtClean="0">
              <a:ea typeface="Calibri" charset="0"/>
              <a:cs typeface="Times New Roman" charset="0"/>
            </a:endParaRPr>
          </a:p>
          <a:p>
            <a:pPr marL="0" indent="0">
              <a:buClr>
                <a:srgbClr val="0070C0"/>
              </a:buClr>
            </a:pPr>
            <a:endParaRPr lang="en-US" altLang="en-US" sz="1400" dirty="0" smtClean="0">
              <a:solidFill>
                <a:srgbClr val="000000"/>
              </a:solidFill>
              <a:ea typeface="Arial" charset="0"/>
              <a:cs typeface="Arial" charset="0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E06DB3B-2AAB-B646-813C-3C8A4AA9FACC}" type="slidenum">
              <a:rPr lang="en-GB" altLang="en-US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6949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2104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CA" sz="1400" baseline="0" dirty="0" smtClean="0"/>
          </a:p>
          <a:p>
            <a:endParaRPr lang="en-CA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7855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525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243" y="4734719"/>
            <a:ext cx="5438775" cy="4446587"/>
          </a:xfrm>
        </p:spPr>
        <p:txBody>
          <a:bodyPr/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5816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237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 smtClean="0"/>
              <a:t>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2631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2691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4782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altLang="en-US" sz="1400" dirty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83871E-79AA-DA4F-9C54-B9AC5F3045EA}" type="slidenum">
              <a:rPr lang="en-GB" altLang="en-US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471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EDBC39C-5B2E-0A4A-B1E1-B8F11FFEBFDF}" type="slidenum">
              <a:rPr lang="en-GB" altLang="en-US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277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solidFill>
                <a:srgbClr val="000000"/>
              </a:solidFill>
              <a:ea typeface="Calibri" charset="0"/>
              <a:cs typeface="Times New Roman" charset="0"/>
            </a:endParaRPr>
          </a:p>
        </p:txBody>
      </p:sp>
      <p:sp>
        <p:nvSpPr>
          <p:cNvPr id="942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152EE7-E029-3A48-BA71-3B31FF3223F8}" type="slidenum">
              <a:rPr lang="en-GB" altLang="en-US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2153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8976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20ABB6-F83C-8C4F-A1D0-DF57DD9111CE}" type="slidenum">
              <a:rPr lang="en-GB" altLang="en-US" smtClean="0"/>
              <a:pPr>
                <a:defRPr/>
              </a:pPr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3065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ea typeface="Calibri" charset="0"/>
              <a:cs typeface="Times New Roman" charset="0"/>
            </a:endParaRPr>
          </a:p>
        </p:txBody>
      </p:sp>
      <p:sp>
        <p:nvSpPr>
          <p:cNvPr id="942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32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032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32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32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32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152EE7-E029-3A48-BA71-3B31FF3223F8}" type="slidenum">
              <a:rPr lang="en-GB" altLang="en-US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293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ptx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4161" y="6308725"/>
            <a:ext cx="84772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CH" altLang="en-US" sz="1200" dirty="0" smtClean="0">
                <a:solidFill>
                  <a:schemeClr val="bg1"/>
                </a:solidFill>
              </a:rPr>
              <a:t>                                                    INTERNATIONAL UNION FOR CONSERVATION OF NATURE</a:t>
            </a:r>
            <a:endParaRPr lang="en-GB" altLang="en-US" sz="1200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157926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CA" smtClean="0"/>
              <a:t>Click to edit Master subtitle style</a:t>
            </a:r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4FD0B-BD40-154A-B9C2-EBDBB174B5C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1"/>
            <a:ext cx="2445762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26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609600" y="6492875"/>
            <a:ext cx="3810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E56994-0E39-AD48-B702-F4706A920816}" type="slidenum">
              <a:rPr lang="en-GB" altLang="en-US" sz="800">
                <a:solidFill>
                  <a:srgbClr val="939393"/>
                </a:solidFill>
                <a:ea typeface="Arial" charset="0"/>
                <a:cs typeface="Arial" charset="0"/>
              </a:rPr>
              <a:pPr eaLnBrk="1" hangingPunct="1"/>
              <a:t>‹#›</a:t>
            </a:fld>
            <a:endParaRPr lang="en-GB" altLang="en-US" sz="800">
              <a:solidFill>
                <a:srgbClr val="939393"/>
              </a:solidFill>
              <a:ea typeface="Arial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323850" y="546100"/>
            <a:ext cx="185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65125"/>
            <a:ext cx="6153150" cy="132556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441CB-5B11-7D45-9308-EA1642818767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EAF4-532C-5B4E-ADF8-E38DDF31D49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2794000"/>
            <a:ext cx="1270000" cy="127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12" y="346964"/>
            <a:ext cx="1878049" cy="6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1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EF3A1-009E-9145-9D9B-DFE39DBE9864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6211B-B3A9-BF41-8F92-E51D5ACEA6F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029991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09600" y="6492875"/>
            <a:ext cx="3810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119852-53FC-9E42-A5FE-924D3EC3C419}" type="slidenum">
              <a:rPr lang="en-GB" altLang="en-US" sz="800">
                <a:solidFill>
                  <a:srgbClr val="939393"/>
                </a:solidFill>
                <a:ea typeface="Arial" charset="0"/>
                <a:cs typeface="Arial" charset="0"/>
              </a:rPr>
              <a:pPr eaLnBrk="1" hangingPunct="1"/>
              <a:t>‹#›</a:t>
            </a:fld>
            <a:endParaRPr lang="en-GB" altLang="en-US" sz="800">
              <a:solidFill>
                <a:srgbClr val="939393"/>
              </a:solidFill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918CD-831C-7043-9254-610DFC7AE464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2F6C-D9B1-5747-9D45-FAE3395A6A1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7274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6FA8B-150B-7F4E-A9BF-38D25AAEB26B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39135-8526-7A48-B112-61176C18695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292018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0" y="365125"/>
            <a:ext cx="5829300" cy="132556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9449A-9508-CC45-8FBF-A8B22A6E17CD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376F-C1ED-CB44-99A5-F27F3A5F6F7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7825"/>
            <a:ext cx="1788000" cy="6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6071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D2B41-59B6-4641-A061-77395918AB51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D9C76-6313-E244-8AF6-19338060B33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200107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7763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4D2DF-BC22-C041-AB12-0EC13D555026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B8109-9461-9947-A7BA-D969A15B3C0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476109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93C73-54E5-8347-B211-CA97B6294194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2C389-132A-9F40-9FE9-BE52B442F82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65802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4FDC0-A63C-C743-86BD-36458C6A8622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DC4F-96A4-C54F-9F52-D1A40CA86A0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478556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5635B-AEAC-DE44-8AFA-E53E84B2A831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34452-7F55-0548-82AC-49CDEA0322B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8308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text styles</a:t>
            </a:r>
          </a:p>
          <a:p>
            <a:pPr lvl="1"/>
            <a:r>
              <a:rPr lang="en-CA" altLang="en-US"/>
              <a:t>Second level</a:t>
            </a:r>
          </a:p>
          <a:p>
            <a:pPr lvl="2"/>
            <a:r>
              <a:rPr lang="en-CA" altLang="en-US"/>
              <a:t>Third level</a:t>
            </a:r>
          </a:p>
          <a:p>
            <a:pPr lvl="3"/>
            <a:r>
              <a:rPr lang="en-CA" altLang="en-US"/>
              <a:t>Fourth level</a:t>
            </a:r>
          </a:p>
          <a:p>
            <a:pPr lvl="4"/>
            <a:r>
              <a:rPr lang="en-CA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6611D5-8E96-3147-ABAD-2BBE7AB6D6F5}" type="datetimeFigureOut">
              <a:rPr lang="en-CA"/>
              <a:pPr>
                <a:defRPr/>
              </a:pPr>
              <a:t>2020-01-27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2A9644-1A97-754F-8D7C-D8CB328CB64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8" r:id="rId1"/>
    <p:sldLayoutId id="2147484679" r:id="rId2"/>
    <p:sldLayoutId id="2147484670" r:id="rId3"/>
    <p:sldLayoutId id="214748468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png"/><Relationship Id="rId5" Type="http://schemas.openxmlformats.org/officeDocument/2006/relationships/image" Target="../media/image14.tiff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tiff"/><Relationship Id="rId5" Type="http://schemas.openxmlformats.org/officeDocument/2006/relationships/image" Target="../media/image20.tiff"/><Relationship Id="rId6" Type="http://schemas.openxmlformats.org/officeDocument/2006/relationships/image" Target="../media/image21.tiff"/><Relationship Id="rId7" Type="http://schemas.openxmlformats.org/officeDocument/2006/relationships/image" Target="../media/image22.tiff"/><Relationship Id="rId8" Type="http://schemas.openxmlformats.org/officeDocument/2006/relationships/image" Target="../media/image23.tiff"/><Relationship Id="rId9" Type="http://schemas.openxmlformats.org/officeDocument/2006/relationships/image" Target="../media/image24.tiff"/><Relationship Id="rId10" Type="http://schemas.openxmlformats.org/officeDocument/2006/relationships/image" Target="../media/image25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505700" cy="2387600"/>
          </a:xfrm>
        </p:spPr>
        <p:txBody>
          <a:bodyPr anchor="b"/>
          <a:lstStyle/>
          <a:p>
            <a:pPr eaLnBrk="1" hangingPunct="1"/>
            <a:r>
              <a:rPr lang="en-US" altLang="en-US" sz="4000" b="1" dirty="0" smtClean="0">
                <a:latin typeface="Arial" charset="0"/>
                <a:cs typeface="Arial" charset="0"/>
              </a:rPr>
              <a:t>ADVANCING NATURE-BASED CLIMATE SOLUTIONS</a:t>
            </a:r>
            <a:r>
              <a:rPr lang="en-US" altLang="en-US" sz="4000" b="1" smtClean="0">
                <a:latin typeface="Arial" charset="0"/>
                <a:cs typeface="Arial" charset="0"/>
              </a:rPr>
              <a:t/>
            </a:r>
            <a:br>
              <a:rPr lang="en-US" altLang="en-US" sz="4000" b="1" smtClean="0">
                <a:latin typeface="Arial" charset="0"/>
                <a:cs typeface="Arial" charset="0"/>
              </a:rPr>
            </a:br>
            <a:r>
              <a:rPr lang="en-US" altLang="en-US" sz="4000" b="1" smtClean="0">
                <a:latin typeface="Arial" charset="0"/>
                <a:cs typeface="Arial" charset="0"/>
              </a:rPr>
              <a:t/>
            </a:r>
            <a:br>
              <a:rPr lang="en-US" altLang="en-US" sz="4000" b="1" smtClean="0">
                <a:latin typeface="Arial" charset="0"/>
                <a:cs typeface="Arial" charset="0"/>
              </a:rPr>
            </a:br>
            <a:r>
              <a:rPr lang="en-US" altLang="en-US" sz="3200" b="1" smtClean="0">
                <a:latin typeface="Arial" charset="0"/>
                <a:cs typeface="Arial" charset="0"/>
              </a:rPr>
              <a:t>CCIUCN </a:t>
            </a:r>
            <a:r>
              <a:rPr lang="en-US" altLang="en-US" sz="3200" b="1" dirty="0" smtClean="0">
                <a:latin typeface="Arial" charset="0"/>
                <a:cs typeface="Arial" charset="0"/>
              </a:rPr>
              <a:t>AGM</a:t>
            </a:r>
            <a:br>
              <a:rPr lang="en-US" altLang="en-US" sz="3200" b="1" dirty="0" smtClean="0">
                <a:latin typeface="Arial" charset="0"/>
                <a:cs typeface="Arial" charset="0"/>
              </a:rPr>
            </a:br>
            <a:r>
              <a:rPr lang="en-US" altLang="en-US" sz="3200" b="1" dirty="0" smtClean="0">
                <a:latin typeface="Arial" charset="0"/>
                <a:cs typeface="Arial" charset="0"/>
              </a:rPr>
              <a:t>JAN. 28, 2020</a:t>
            </a:r>
            <a:endParaRPr lang="en-US" altLang="en-US" sz="4000" b="1" dirty="0">
              <a:latin typeface="Arial" charset="0"/>
              <a:cs typeface="Arial" charset="0"/>
            </a:endParaRPr>
          </a:p>
        </p:txBody>
      </p:sp>
      <p:sp>
        <p:nvSpPr>
          <p:cNvPr id="6147" name="Subtitle 4"/>
          <p:cNvSpPr>
            <a:spLocks noGrp="1"/>
          </p:cNvSpPr>
          <p:nvPr>
            <p:ph type="subTitle" idx="1"/>
          </p:nvPr>
        </p:nvSpPr>
        <p:spPr>
          <a:xfrm>
            <a:off x="1181100" y="4191000"/>
            <a:ext cx="6934200" cy="2189162"/>
          </a:xfrm>
        </p:spPr>
        <p:txBody>
          <a:bodyPr/>
          <a:lstStyle/>
          <a:p>
            <a:r>
              <a:rPr lang="en-US" altLang="en-US" sz="2400" b="1" dirty="0" err="1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Risa</a:t>
            </a:r>
            <a:r>
              <a:rPr lang="en-US" alt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Smith</a:t>
            </a:r>
          </a:p>
          <a:p>
            <a:r>
              <a:rPr lang="en-US" altLang="en-US" sz="24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Chair, Protected Areas Climate Change Specialist Group</a:t>
            </a:r>
          </a:p>
          <a:p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47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685800" y="1295400"/>
            <a:ext cx="7603583" cy="4739224"/>
            <a:chOff x="381000" y="1397000"/>
            <a:chExt cx="6858000" cy="4144445"/>
          </a:xfrm>
        </p:grpSpPr>
        <p:sp>
          <p:nvSpPr>
            <p:cNvPr id="4" name="Rounded Rectangle 3"/>
            <p:cNvSpPr/>
            <p:nvPr/>
          </p:nvSpPr>
          <p:spPr>
            <a:xfrm>
              <a:off x="381000" y="1397000"/>
              <a:ext cx="6858000" cy="162559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638175" y="1641475"/>
              <a:ext cx="1470025" cy="133985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258644" y="3289297"/>
              <a:ext cx="1560092" cy="2235199"/>
            </a:xfrm>
            <a:custGeom>
              <a:avLst/>
              <a:gdLst>
                <a:gd name="connsiteX0" fmla="*/ 154491 w 1471346"/>
                <a:gd name="connsiteY0" fmla="*/ 0 h 2235200"/>
                <a:gd name="connsiteX1" fmla="*/ 1316855 w 1471346"/>
                <a:gd name="connsiteY1" fmla="*/ 0 h 2235200"/>
                <a:gd name="connsiteX2" fmla="*/ 1471346 w 1471346"/>
                <a:gd name="connsiteY2" fmla="*/ 154491 h 2235200"/>
                <a:gd name="connsiteX3" fmla="*/ 1471346 w 1471346"/>
                <a:gd name="connsiteY3" fmla="*/ 2235200 h 2235200"/>
                <a:gd name="connsiteX4" fmla="*/ 1471346 w 1471346"/>
                <a:gd name="connsiteY4" fmla="*/ 2235200 h 2235200"/>
                <a:gd name="connsiteX5" fmla="*/ 0 w 1471346"/>
                <a:gd name="connsiteY5" fmla="*/ 2235200 h 2235200"/>
                <a:gd name="connsiteX6" fmla="*/ 0 w 1471346"/>
                <a:gd name="connsiteY6" fmla="*/ 2235200 h 2235200"/>
                <a:gd name="connsiteX7" fmla="*/ 0 w 1471346"/>
                <a:gd name="connsiteY7" fmla="*/ 154491 h 2235200"/>
                <a:gd name="connsiteX8" fmla="*/ 154491 w 1471346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346" h="2235200">
                  <a:moveTo>
                    <a:pt x="1316855" y="2235200"/>
                  </a:moveTo>
                  <a:lnTo>
                    <a:pt x="154491" y="2235200"/>
                  </a:lnTo>
                  <a:cubicBezTo>
                    <a:pt x="69168" y="2235200"/>
                    <a:pt x="0" y="2166032"/>
                    <a:pt x="0" y="2080709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71346" y="0"/>
                  </a:lnTo>
                  <a:lnTo>
                    <a:pt x="1471346" y="0"/>
                  </a:lnTo>
                  <a:lnTo>
                    <a:pt x="1471346" y="2080709"/>
                  </a:lnTo>
                  <a:cubicBezTo>
                    <a:pt x="1471346" y="2166032"/>
                    <a:pt x="1402178" y="2235200"/>
                    <a:pt x="1316855" y="2235200"/>
                  </a:cubicBez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9042" tIns="113792" rIns="159041" bIns="159041" spcCol="1270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400" baseline="30000" dirty="0" smtClean="0"/>
            </a:p>
            <a:p>
              <a:pPr algn="ctr" defTabSz="7112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en-US" sz="2800" baseline="30000" dirty="0" smtClean="0"/>
                <a:t>Nature-Based Solutions: State of Play</a:t>
              </a:r>
              <a:endParaRPr lang="en-US" sz="2800" baseline="300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255837" y="1641475"/>
              <a:ext cx="1471613" cy="133985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3911105" y="3276598"/>
              <a:ext cx="1540740" cy="2235199"/>
            </a:xfrm>
            <a:custGeom>
              <a:avLst/>
              <a:gdLst>
                <a:gd name="connsiteX0" fmla="*/ 154491 w 1471346"/>
                <a:gd name="connsiteY0" fmla="*/ 0 h 2235200"/>
                <a:gd name="connsiteX1" fmla="*/ 1316855 w 1471346"/>
                <a:gd name="connsiteY1" fmla="*/ 0 h 2235200"/>
                <a:gd name="connsiteX2" fmla="*/ 1471346 w 1471346"/>
                <a:gd name="connsiteY2" fmla="*/ 154491 h 2235200"/>
                <a:gd name="connsiteX3" fmla="*/ 1471346 w 1471346"/>
                <a:gd name="connsiteY3" fmla="*/ 2235200 h 2235200"/>
                <a:gd name="connsiteX4" fmla="*/ 1471346 w 1471346"/>
                <a:gd name="connsiteY4" fmla="*/ 2235200 h 2235200"/>
                <a:gd name="connsiteX5" fmla="*/ 0 w 1471346"/>
                <a:gd name="connsiteY5" fmla="*/ 2235200 h 2235200"/>
                <a:gd name="connsiteX6" fmla="*/ 0 w 1471346"/>
                <a:gd name="connsiteY6" fmla="*/ 2235200 h 2235200"/>
                <a:gd name="connsiteX7" fmla="*/ 0 w 1471346"/>
                <a:gd name="connsiteY7" fmla="*/ 154491 h 2235200"/>
                <a:gd name="connsiteX8" fmla="*/ 154491 w 1471346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346" h="2235200">
                  <a:moveTo>
                    <a:pt x="1316855" y="2235200"/>
                  </a:moveTo>
                  <a:lnTo>
                    <a:pt x="154491" y="2235200"/>
                  </a:lnTo>
                  <a:cubicBezTo>
                    <a:pt x="69168" y="2235200"/>
                    <a:pt x="0" y="2166032"/>
                    <a:pt x="0" y="2080709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71346" y="0"/>
                  </a:lnTo>
                  <a:lnTo>
                    <a:pt x="1471346" y="0"/>
                  </a:lnTo>
                  <a:lnTo>
                    <a:pt x="1471346" y="2080709"/>
                  </a:lnTo>
                  <a:cubicBezTo>
                    <a:pt x="1471346" y="2166032"/>
                    <a:pt x="1402178" y="2235200"/>
                    <a:pt x="1316855" y="22352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9041" tIns="113793" rIns="159042" bIns="159041" spcCol="1270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400" baseline="30000" dirty="0" smtClean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875087" y="1641475"/>
              <a:ext cx="1470025" cy="133985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5602288" y="3289297"/>
              <a:ext cx="1471612" cy="2235199"/>
            </a:xfrm>
            <a:custGeom>
              <a:avLst/>
              <a:gdLst>
                <a:gd name="connsiteX0" fmla="*/ 154491 w 1471346"/>
                <a:gd name="connsiteY0" fmla="*/ 0 h 2235200"/>
                <a:gd name="connsiteX1" fmla="*/ 1316855 w 1471346"/>
                <a:gd name="connsiteY1" fmla="*/ 0 h 2235200"/>
                <a:gd name="connsiteX2" fmla="*/ 1471346 w 1471346"/>
                <a:gd name="connsiteY2" fmla="*/ 154491 h 2235200"/>
                <a:gd name="connsiteX3" fmla="*/ 1471346 w 1471346"/>
                <a:gd name="connsiteY3" fmla="*/ 2235200 h 2235200"/>
                <a:gd name="connsiteX4" fmla="*/ 1471346 w 1471346"/>
                <a:gd name="connsiteY4" fmla="*/ 2235200 h 2235200"/>
                <a:gd name="connsiteX5" fmla="*/ 0 w 1471346"/>
                <a:gd name="connsiteY5" fmla="*/ 2235200 h 2235200"/>
                <a:gd name="connsiteX6" fmla="*/ 0 w 1471346"/>
                <a:gd name="connsiteY6" fmla="*/ 2235200 h 2235200"/>
                <a:gd name="connsiteX7" fmla="*/ 0 w 1471346"/>
                <a:gd name="connsiteY7" fmla="*/ 154491 h 2235200"/>
                <a:gd name="connsiteX8" fmla="*/ 154491 w 1471346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346" h="2235200">
                  <a:moveTo>
                    <a:pt x="1316855" y="2235200"/>
                  </a:moveTo>
                  <a:lnTo>
                    <a:pt x="154491" y="2235200"/>
                  </a:lnTo>
                  <a:cubicBezTo>
                    <a:pt x="69168" y="2235200"/>
                    <a:pt x="0" y="2166032"/>
                    <a:pt x="0" y="2080709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71346" y="0"/>
                  </a:lnTo>
                  <a:lnTo>
                    <a:pt x="1471346" y="0"/>
                  </a:lnTo>
                  <a:lnTo>
                    <a:pt x="1471346" y="2080709"/>
                  </a:lnTo>
                  <a:cubicBezTo>
                    <a:pt x="1471346" y="2166032"/>
                    <a:pt x="1402178" y="2235200"/>
                    <a:pt x="1316855" y="2235200"/>
                  </a:cubicBezTo>
                  <a:close/>
                </a:path>
              </a:pathLst>
            </a:custGeom>
            <a:solidFill>
              <a:srgbClr val="8EAC47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9041" tIns="113793" rIns="159041" bIns="159041" spcCol="1270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400" baseline="30000" dirty="0" smtClean="0"/>
            </a:p>
            <a:p>
              <a:pPr algn="ctr" defTabSz="711200">
                <a:lnSpc>
                  <a:spcPct val="150000"/>
                </a:lnSpc>
                <a:spcAft>
                  <a:spcPct val="35000"/>
                </a:spcAft>
                <a:defRPr/>
              </a:pPr>
              <a:r>
                <a:rPr lang="en-US" sz="2800" baseline="30000" dirty="0" smtClean="0"/>
                <a:t>Canada’s Emerging Approach</a:t>
              </a:r>
              <a:endParaRPr lang="en-US" sz="2800" baseline="30000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492750" y="1641475"/>
              <a:ext cx="1471612" cy="133985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636588" y="3306246"/>
              <a:ext cx="1471612" cy="2235199"/>
            </a:xfrm>
            <a:custGeom>
              <a:avLst/>
              <a:gdLst>
                <a:gd name="connsiteX0" fmla="*/ 154491 w 1471346"/>
                <a:gd name="connsiteY0" fmla="*/ 0 h 2235200"/>
                <a:gd name="connsiteX1" fmla="*/ 1316855 w 1471346"/>
                <a:gd name="connsiteY1" fmla="*/ 0 h 2235200"/>
                <a:gd name="connsiteX2" fmla="*/ 1471346 w 1471346"/>
                <a:gd name="connsiteY2" fmla="*/ 154491 h 2235200"/>
                <a:gd name="connsiteX3" fmla="*/ 1471346 w 1471346"/>
                <a:gd name="connsiteY3" fmla="*/ 2235200 h 2235200"/>
                <a:gd name="connsiteX4" fmla="*/ 1471346 w 1471346"/>
                <a:gd name="connsiteY4" fmla="*/ 2235200 h 2235200"/>
                <a:gd name="connsiteX5" fmla="*/ 0 w 1471346"/>
                <a:gd name="connsiteY5" fmla="*/ 2235200 h 2235200"/>
                <a:gd name="connsiteX6" fmla="*/ 0 w 1471346"/>
                <a:gd name="connsiteY6" fmla="*/ 2235200 h 2235200"/>
                <a:gd name="connsiteX7" fmla="*/ 0 w 1471346"/>
                <a:gd name="connsiteY7" fmla="*/ 154491 h 2235200"/>
                <a:gd name="connsiteX8" fmla="*/ 154491 w 1471346"/>
                <a:gd name="connsiteY8" fmla="*/ 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1346" h="2235200">
                  <a:moveTo>
                    <a:pt x="1316855" y="2235200"/>
                  </a:moveTo>
                  <a:lnTo>
                    <a:pt x="154491" y="2235200"/>
                  </a:lnTo>
                  <a:cubicBezTo>
                    <a:pt x="69168" y="2235200"/>
                    <a:pt x="0" y="2166032"/>
                    <a:pt x="0" y="2080709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471346" y="0"/>
                  </a:lnTo>
                  <a:lnTo>
                    <a:pt x="1471346" y="0"/>
                  </a:lnTo>
                  <a:lnTo>
                    <a:pt x="1471346" y="2080709"/>
                  </a:lnTo>
                  <a:cubicBezTo>
                    <a:pt x="1471346" y="2166032"/>
                    <a:pt x="1402178" y="2235200"/>
                    <a:pt x="1316855" y="22352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9041" tIns="113792" rIns="159042" bIns="159041" spcCol="1270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000" baseline="30000" dirty="0"/>
            </a:p>
          </p:txBody>
        </p:sp>
      </p:grpSp>
      <p:pic>
        <p:nvPicPr>
          <p:cNvPr id="18435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6"/>
          <a:stretch>
            <a:fillRect/>
          </a:stretch>
        </p:blipFill>
        <p:spPr bwMode="auto">
          <a:xfrm>
            <a:off x="2932392" y="1704974"/>
            <a:ext cx="14763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AutoShape 8" descr="mage result for trudeau signing paris agreement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pic>
        <p:nvPicPr>
          <p:cNvPr id="1844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01"/>
          <a:stretch>
            <a:fillRect/>
          </a:stretch>
        </p:blipFill>
        <p:spPr bwMode="auto">
          <a:xfrm>
            <a:off x="6529673" y="1718981"/>
            <a:ext cx="1480614" cy="138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6"/>
          <a:stretch/>
        </p:blipFill>
        <p:spPr>
          <a:xfrm>
            <a:off x="4648433" y="1717675"/>
            <a:ext cx="1666752" cy="13811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23802" y="3563867"/>
            <a:ext cx="1355179" cy="70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en-US" sz="2800" baseline="30000" dirty="0" smtClean="0">
              <a:solidFill>
                <a:schemeClr val="bg1"/>
              </a:solidFill>
              <a:latin typeface="+mn-lt"/>
            </a:endParaRP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800" baseline="30000" dirty="0" smtClean="0">
                <a:solidFill>
                  <a:schemeClr val="bg1"/>
                </a:solidFill>
                <a:latin typeface="+mn-lt"/>
              </a:rPr>
              <a:t>The Context</a:t>
            </a:r>
            <a:endParaRPr lang="en-US" sz="2800" baseline="300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38759" r="3557"/>
          <a:stretch/>
        </p:blipFill>
        <p:spPr>
          <a:xfrm>
            <a:off x="956475" y="1717674"/>
            <a:ext cx="1700212" cy="136842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99688" y="3810000"/>
            <a:ext cx="17154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1200">
              <a:lnSpc>
                <a:spcPct val="150000"/>
              </a:lnSpc>
              <a:spcAft>
                <a:spcPct val="35000"/>
              </a:spcAft>
              <a:defRPr/>
            </a:pPr>
            <a:r>
              <a:rPr lang="en-US" sz="2800" baseline="30000" dirty="0" smtClean="0">
                <a:solidFill>
                  <a:schemeClr val="bg1"/>
                </a:solidFill>
              </a:rPr>
              <a:t>Ecosystem Contributions</a:t>
            </a:r>
            <a:endParaRPr lang="en-US" sz="2800" baseline="30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837840" y="1015285"/>
            <a:ext cx="685271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200" dirty="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DEFINING NATURE-BASED SOLUTIONS</a:t>
            </a:r>
            <a:endParaRPr lang="en-GB" altLang="en-US" sz="3200" dirty="0">
              <a:solidFill>
                <a:srgbClr val="93939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046199"/>
            <a:ext cx="73099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“Sustainable practices that harness the natural world”  </a:t>
            </a:r>
            <a:r>
              <a:rPr lang="en-CA" sz="2400" dirty="0" smtClean="0"/>
              <a:t>Nature Editorial Jan. 2017</a:t>
            </a:r>
          </a:p>
          <a:p>
            <a:endParaRPr lang="en-CA" sz="2400" dirty="0"/>
          </a:p>
          <a:p>
            <a:r>
              <a:rPr lang="en-CA" sz="2400" dirty="0" smtClean="0"/>
              <a:t>“Implementation of solutions to societal problems based on nature.”  </a:t>
            </a:r>
            <a:r>
              <a:rPr lang="en-CA" sz="2400" dirty="0" err="1" smtClean="0"/>
              <a:t>Nesshöver</a:t>
            </a:r>
            <a:r>
              <a:rPr lang="en-CA" sz="2400" dirty="0" smtClean="0"/>
              <a:t> et al 2017</a:t>
            </a:r>
          </a:p>
          <a:p>
            <a:endParaRPr lang="en-CA" sz="2400" dirty="0"/>
          </a:p>
          <a:p>
            <a:r>
              <a:rPr lang="en-CA" sz="2400" dirty="0"/>
              <a:t>“Actions to protect, sustainably manage and restore natural or modified ecosystems that address societal challenges</a:t>
            </a:r>
            <a:r>
              <a:rPr lang="mr-IN" sz="2400" dirty="0"/>
              <a:t>…</a:t>
            </a:r>
            <a:r>
              <a:rPr lang="en-CA" sz="2400" dirty="0"/>
              <a:t>.: “ IUCN</a:t>
            </a:r>
          </a:p>
          <a:p>
            <a:endParaRPr lang="en-CA" sz="2400" dirty="0"/>
          </a:p>
          <a:p>
            <a:endParaRPr lang="en-C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49133" y="160477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Context</a:t>
            </a:r>
            <a:endParaRPr lang="en-CA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785895" y="1600172"/>
            <a:ext cx="5638566" cy="4985571"/>
            <a:chOff x="2785895" y="1600172"/>
            <a:chExt cx="5638566" cy="498557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895" y="1600172"/>
              <a:ext cx="5638566" cy="4985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761396" y="4404601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b="1" dirty="0" smtClean="0">
                  <a:solidFill>
                    <a:schemeClr val="accent2"/>
                  </a:solidFill>
                </a:rPr>
                <a:t>1.0</a:t>
              </a:r>
              <a:r>
                <a:rPr lang="en-CA" sz="1400" b="1" baseline="30000" dirty="0" smtClean="0">
                  <a:solidFill>
                    <a:schemeClr val="accent2"/>
                  </a:solidFill>
                </a:rPr>
                <a:t>0</a:t>
              </a:r>
              <a:r>
                <a:rPr lang="en-CA" sz="1400" b="1" dirty="0" smtClean="0">
                  <a:solidFill>
                    <a:schemeClr val="accent2"/>
                  </a:solidFill>
                </a:rPr>
                <a:t>C</a:t>
              </a:r>
              <a:endParaRPr lang="en-CA" sz="2800" b="1" dirty="0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460029" y="4519650"/>
              <a:ext cx="2275967" cy="1018338"/>
              <a:chOff x="1824502" y="4510543"/>
              <a:chExt cx="2275967" cy="1018338"/>
            </a:xfrm>
          </p:grpSpPr>
          <p:sp>
            <p:nvSpPr>
              <p:cNvPr id="20" name="Triangle 19"/>
              <p:cNvSpPr/>
              <p:nvPr/>
            </p:nvSpPr>
            <p:spPr>
              <a:xfrm rot="13800000">
                <a:off x="2993169" y="4338859"/>
                <a:ext cx="147788" cy="1235166"/>
              </a:xfrm>
              <a:prstGeom prst="triangle">
                <a:avLst>
                  <a:gd name="adj" fmla="val 5089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490868" y="4510543"/>
                <a:ext cx="609601" cy="1229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flipH="1">
                <a:off x="2513222" y="5300407"/>
                <a:ext cx="179508" cy="9014"/>
              </a:xfrm>
              <a:prstGeom prst="line">
                <a:avLst/>
              </a:prstGeom>
              <a:ln w="222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1824502" y="5190327"/>
                <a:ext cx="6674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600" b="1" dirty="0" smtClean="0">
                    <a:solidFill>
                      <a:schemeClr val="accent2"/>
                    </a:solidFill>
                  </a:rPr>
                  <a:t>2018</a:t>
                </a:r>
                <a:endParaRPr lang="en-CA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72706" name="AutoShape 2" descr="mage result for biodiversity loss"/>
          <p:cNvSpPr>
            <a:spLocks noChangeAspect="1" noChangeArrowheads="1"/>
          </p:cNvSpPr>
          <p:nvPr/>
        </p:nvSpPr>
        <p:spPr bwMode="auto">
          <a:xfrm>
            <a:off x="0" y="0"/>
            <a:ext cx="751522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/>
          </a:p>
        </p:txBody>
      </p:sp>
      <p:sp>
        <p:nvSpPr>
          <p:cNvPr id="72707" name="Title 1"/>
          <p:cNvSpPr txBox="1">
            <a:spLocks/>
          </p:cNvSpPr>
          <p:nvPr/>
        </p:nvSpPr>
        <p:spPr bwMode="auto">
          <a:xfrm>
            <a:off x="1453086" y="829173"/>
            <a:ext cx="8747979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3200" dirty="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PARIS CLIMATE AGREEMENT</a:t>
            </a:r>
            <a:endParaRPr lang="en-GB" altLang="en-US" sz="3200" dirty="0">
              <a:solidFill>
                <a:srgbClr val="93939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52400" y="2008558"/>
            <a:ext cx="257597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altLang="en-US" sz="2400" dirty="0"/>
              <a:t>Limit global warming to “well below 2</a:t>
            </a:r>
            <a:r>
              <a:rPr lang="en-CA" altLang="en-US" sz="2400" baseline="30000" dirty="0"/>
              <a:t>0</a:t>
            </a:r>
            <a:r>
              <a:rPr lang="en-CA" altLang="en-US" sz="2400" dirty="0"/>
              <a:t>C” above preindustrial levels and to “pursue efforts to limit it to 1.5</a:t>
            </a:r>
            <a:r>
              <a:rPr lang="en-CA" altLang="en-US" sz="2400" baseline="30000" dirty="0"/>
              <a:t>0 </a:t>
            </a:r>
            <a:r>
              <a:rPr lang="en-CA" altLang="en-US" sz="2400" dirty="0" smtClean="0"/>
              <a:t>C” by end of the century</a:t>
            </a:r>
            <a:endParaRPr lang="en-CA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63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0" y="990600"/>
            <a:ext cx="5867400" cy="792162"/>
          </a:xfrm>
          <a:prstGeom prst="rect">
            <a:avLst/>
          </a:prstGeom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9pPr>
          </a:lstStyle>
          <a:p>
            <a:pPr eaLnBrk="1" hangingPunct="1"/>
            <a:r>
              <a:rPr lang="en-CA" altLang="en-US" sz="360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PATHWAYS TO 1.5 </a:t>
            </a:r>
            <a:r>
              <a:rPr lang="en-CA" altLang="en-US" sz="3600" baseline="3000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CA" altLang="en-US" sz="360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endParaRPr lang="en-GB" altLang="en-US" sz="3600" dirty="0">
              <a:solidFill>
                <a:srgbClr val="939393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14600" y="1619934"/>
            <a:ext cx="4460588" cy="2399366"/>
            <a:chOff x="2245011" y="1422949"/>
            <a:chExt cx="4460588" cy="2399366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338842" y="1422949"/>
              <a:ext cx="4366757" cy="2314218"/>
              <a:chOff x="152399" y="1806575"/>
              <a:chExt cx="4487645" cy="2703473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344208" y="4047234"/>
                <a:ext cx="4295836" cy="4628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CA" altLang="en-US" dirty="0" smtClean="0"/>
                  <a:t>Stop using fossil fuels</a:t>
                </a:r>
                <a:endParaRPr lang="en-CA" altLang="en-US" dirty="0"/>
              </a:p>
            </p:txBody>
          </p:sp>
          <p:pic>
            <p:nvPicPr>
              <p:cNvPr id="8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399" y="1806575"/>
                <a:ext cx="3552327" cy="2219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2245011" y="3237540"/>
              <a:ext cx="5415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b="1" dirty="0" smtClean="0">
                  <a:solidFill>
                    <a:srgbClr val="FF0000"/>
                  </a:solidFill>
                </a:rPr>
                <a:t>1 </a:t>
              </a:r>
              <a:endParaRPr lang="en-CA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9348" y="3980663"/>
            <a:ext cx="4658149" cy="2047404"/>
            <a:chOff x="66251" y="3870791"/>
            <a:chExt cx="4658149" cy="2047404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519" y="4020437"/>
              <a:ext cx="2809708" cy="1897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3283527" y="3982581"/>
              <a:ext cx="1440873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CA" altLang="en-US" sz="1600" dirty="0" smtClean="0"/>
                <a:t>Reduce emissions from land use change: maintain carbon sinks &amp; stores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251" y="3870791"/>
              <a:ext cx="5415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b="1" dirty="0" smtClean="0">
                  <a:solidFill>
                    <a:srgbClr val="FF0000"/>
                  </a:solidFill>
                </a:rPr>
                <a:t>2</a:t>
              </a:r>
              <a:endParaRPr lang="en-CA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28931" y="3971323"/>
            <a:ext cx="4385554" cy="2040509"/>
            <a:chOff x="4606047" y="3870791"/>
            <a:chExt cx="4385554" cy="2058683"/>
          </a:xfrm>
        </p:grpSpPr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5061059" y="4009157"/>
              <a:ext cx="3930542" cy="1920317"/>
              <a:chOff x="5828948" y="4413647"/>
              <a:chExt cx="5172988" cy="2051750"/>
            </a:xfrm>
          </p:grpSpPr>
          <p:pic>
            <p:nvPicPr>
              <p:cNvPr id="16" name="Picture 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8948" y="4413647"/>
                <a:ext cx="2826730" cy="2051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16"/>
              <p:cNvSpPr txBox="1">
                <a:spLocks noChangeArrowheads="1"/>
              </p:cNvSpPr>
              <p:nvPr/>
            </p:nvSpPr>
            <p:spPr bwMode="auto">
              <a:xfrm>
                <a:off x="8852455" y="4428355"/>
                <a:ext cx="2149481" cy="1677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CA" altLang="en-US" sz="1600" dirty="0" smtClean="0"/>
                  <a:t>Remove carbon dioxide from the atmosphere (Natural Solutions and/or Technology)</a:t>
                </a:r>
                <a:endParaRPr lang="en-CA" altLang="en-US" sz="1600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606047" y="3870791"/>
              <a:ext cx="5415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b="1" dirty="0" smtClean="0">
                  <a:solidFill>
                    <a:srgbClr val="FF0000"/>
                  </a:solidFill>
                </a:rPr>
                <a:t>3</a:t>
              </a:r>
              <a:endParaRPr lang="en-CA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229545" y="6127810"/>
            <a:ext cx="867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altLang="en-US" sz="1400" dirty="0"/>
              <a:t>Photo credits:  1. ALAMY/The Telegraph;  2. </a:t>
            </a:r>
            <a:r>
              <a:rPr lang="en-CA" altLang="en-US" sz="1400" dirty="0" err="1"/>
              <a:t>Frontpage</a:t>
            </a:r>
            <a:r>
              <a:rPr lang="en-CA" altLang="en-US" sz="1400" dirty="0"/>
              <a:t>/</a:t>
            </a:r>
            <a:r>
              <a:rPr lang="en-CA" altLang="en-US" sz="1400" dirty="0" err="1"/>
              <a:t>Shutterstock.com</a:t>
            </a:r>
            <a:r>
              <a:rPr lang="en-CA" altLang="en-US" sz="1400" dirty="0"/>
              <a:t>; </a:t>
            </a:r>
            <a:r>
              <a:rPr lang="en-CA" altLang="en-US" sz="1400" dirty="0" smtClean="0"/>
              <a:t>3. </a:t>
            </a:r>
            <a:r>
              <a:rPr lang="en-CA" altLang="en-US" sz="1400" dirty="0" err="1"/>
              <a:t>Shzphoto</a:t>
            </a:r>
            <a:r>
              <a:rPr lang="en-CA" altLang="en-US" sz="1400" dirty="0"/>
              <a:t>/</a:t>
            </a:r>
            <a:r>
              <a:rPr lang="en-CA" altLang="en-US" sz="1400" dirty="0" err="1"/>
              <a:t>shutterstock.com</a:t>
            </a:r>
            <a:endParaRPr lang="en-CA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3047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543756" y="6356349"/>
            <a:ext cx="6400800" cy="365125"/>
          </a:xfrm>
        </p:spPr>
        <p:txBody>
          <a:bodyPr/>
          <a:lstStyle/>
          <a:p>
            <a:pPr>
              <a:defRPr/>
            </a:pPr>
            <a:r>
              <a:rPr lang="en-CA" sz="1400" dirty="0"/>
              <a:t>By </a:t>
            </a:r>
            <a:r>
              <a:rPr lang="en-CA" sz="1400" dirty="0" smtClean="0"/>
              <a:t>NASA, author </a:t>
            </a:r>
            <a:r>
              <a:rPr lang="en-CA" sz="1400" dirty="0" err="1" smtClean="0"/>
              <a:t>Hurtt</a:t>
            </a:r>
            <a:endParaRPr lang="en-CA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91EAF4-532C-5B4E-ADF8-E38DDF31D491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978" y="0"/>
            <a:ext cx="9200978" cy="690073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04800" y="1484769"/>
            <a:ext cx="8042994" cy="4798431"/>
            <a:chOff x="304800" y="1484769"/>
            <a:chExt cx="8042994" cy="4798431"/>
          </a:xfrm>
        </p:grpSpPr>
        <p:sp>
          <p:nvSpPr>
            <p:cNvPr id="2" name="TextBox 1"/>
            <p:cNvSpPr txBox="1"/>
            <p:nvPr/>
          </p:nvSpPr>
          <p:spPr>
            <a:xfrm>
              <a:off x="5906100" y="4883836"/>
              <a:ext cx="244169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b="1" dirty="0" smtClean="0">
                  <a:solidFill>
                    <a:schemeClr val="bg1"/>
                  </a:solidFill>
                </a:rPr>
                <a:t>Plants: 550 </a:t>
              </a:r>
              <a:r>
                <a:rPr lang="en-CA" sz="2000" b="1" smtClean="0">
                  <a:solidFill>
                    <a:schemeClr val="bg1"/>
                  </a:solidFill>
                </a:rPr>
                <a:t>Gt CO</a:t>
              </a:r>
              <a:r>
                <a:rPr lang="en-CA" sz="2000" b="1" baseline="-25000" smtClean="0">
                  <a:solidFill>
                    <a:schemeClr val="bg1"/>
                  </a:solidFill>
                </a:rPr>
                <a:t>2</a:t>
              </a:r>
            </a:p>
            <a:p>
              <a:endParaRPr lang="en-CA" sz="2000" b="1" dirty="0" smtClean="0">
                <a:solidFill>
                  <a:schemeClr val="bg1"/>
                </a:solidFill>
              </a:endParaRPr>
            </a:p>
            <a:p>
              <a:r>
                <a:rPr lang="en-CA" sz="2000" b="1" dirty="0" smtClean="0">
                  <a:solidFill>
                    <a:schemeClr val="bg1"/>
                  </a:solidFill>
                </a:rPr>
                <a:t>Soil: 2300 Gt CO</a:t>
              </a:r>
              <a:r>
                <a:rPr lang="en-CA" sz="2000" b="1" baseline="-25000" dirty="0" smtClean="0">
                  <a:solidFill>
                    <a:schemeClr val="bg1"/>
                  </a:solidFill>
                </a:rPr>
                <a:t>2</a:t>
              </a:r>
              <a:endParaRPr lang="en-CA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30394" y="4651984"/>
              <a:ext cx="2022405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smtClean="0">
                  <a:solidFill>
                    <a:schemeClr val="bg1"/>
                  </a:solidFill>
                </a:rPr>
                <a:t>Surface: 1000 Gt CO</a:t>
              </a:r>
              <a:r>
                <a:rPr lang="en-CA" sz="2000" baseline="-25000" dirty="0" smtClean="0">
                  <a:solidFill>
                    <a:schemeClr val="bg1"/>
                  </a:solidFill>
                </a:rPr>
                <a:t>2</a:t>
              </a:r>
              <a:endParaRPr lang="en-CA" sz="2000" dirty="0" smtClean="0">
                <a:solidFill>
                  <a:schemeClr val="bg1"/>
                </a:solidFill>
              </a:endParaRPr>
            </a:p>
            <a:p>
              <a:endParaRPr lang="en-CA" sz="2000" dirty="0" smtClean="0">
                <a:solidFill>
                  <a:schemeClr val="bg1"/>
                </a:solidFill>
              </a:endParaRPr>
            </a:p>
            <a:p>
              <a:r>
                <a:rPr lang="en-CA" sz="2000" dirty="0" smtClean="0">
                  <a:solidFill>
                    <a:schemeClr val="bg1"/>
                  </a:solidFill>
                </a:rPr>
                <a:t>Deep ocean: 37,000 Gt CO</a:t>
              </a:r>
              <a:r>
                <a:rPr lang="en-CA" sz="2000" baseline="-25000" dirty="0">
                  <a:solidFill>
                    <a:schemeClr val="bg1"/>
                  </a:solidFill>
                </a:rPr>
                <a:t>2</a:t>
              </a:r>
              <a:endParaRPr lang="en-CA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48105" y="1987561"/>
              <a:ext cx="16562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smtClean="0">
                  <a:solidFill>
                    <a:schemeClr val="bg1"/>
                  </a:solidFill>
                </a:rPr>
                <a:t>800 Gt CO</a:t>
              </a:r>
              <a:r>
                <a:rPr lang="en-CA" sz="2000" baseline="-25000" smtClean="0">
                  <a:solidFill>
                    <a:schemeClr val="bg1"/>
                  </a:solidFill>
                </a:rPr>
                <a:t>2</a:t>
              </a:r>
              <a:endParaRPr lang="en-CA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4800" y="1484769"/>
              <a:ext cx="27959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dirty="0" smtClean="0">
                  <a:solidFill>
                    <a:schemeClr val="bg1"/>
                  </a:solidFill>
                </a:rPr>
                <a:t>(White) =stored carbon</a:t>
              </a:r>
              <a:endParaRPr lang="en-CA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0529888" y="17002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311167" y="6213644"/>
            <a:ext cx="2533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Adapted from NASA 2018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3665056" y="4613884"/>
            <a:ext cx="215023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rgbClr val="FF0000"/>
                </a:solidFill>
              </a:rPr>
              <a:t>51.8 Gt CO</a:t>
            </a:r>
            <a:r>
              <a:rPr lang="en-CA" sz="2000" baseline="-25000" dirty="0" smtClean="0">
                <a:solidFill>
                  <a:srgbClr val="FF0000"/>
                </a:solidFill>
              </a:rPr>
              <a:t>2</a:t>
            </a:r>
            <a:endParaRPr lang="en-C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2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385715" y="1775592"/>
          <a:ext cx="3916859" cy="319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078206" y="6019800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CA" sz="1400" smtClean="0"/>
              <a:t>Adapted from Nature4Climate</a:t>
            </a:r>
            <a:endParaRPr lang="en-CA" sz="14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-352921" y="2156157"/>
          <a:ext cx="3657600" cy="243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5829128" y="2370756"/>
          <a:ext cx="2876358" cy="221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0073" y="4641358"/>
            <a:ext cx="2251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latin typeface="+mn-lt"/>
              </a:rPr>
              <a:t>25% of the problem</a:t>
            </a:r>
            <a:endParaRPr lang="en-CA" sz="32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6356" y="4645792"/>
            <a:ext cx="220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latin typeface="+mn-lt"/>
              </a:rPr>
              <a:t>30% of the solution</a:t>
            </a:r>
            <a:endParaRPr lang="en-CA" sz="32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6603" y="4684736"/>
            <a:ext cx="2693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latin typeface="+mn-lt"/>
              </a:rPr>
              <a:t>1% of the conversation</a:t>
            </a:r>
            <a:endParaRPr lang="en-CA" sz="3200" dirty="0">
              <a:latin typeface="+mn-lt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8200" y="1191012"/>
            <a:ext cx="7543800" cy="785813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2800" dirty="0" smtClean="0">
                <a:solidFill>
                  <a:srgbClr val="939393"/>
                </a:solidFill>
                <a:latin typeface="Arial" charset="0"/>
                <a:cs typeface="Arial" charset="0"/>
              </a:rPr>
              <a:t>NATURE HAS BEEN THE FORGOTTEN SOLUTION (UNTIL 2019)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7620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NbS</a:t>
            </a:r>
            <a:r>
              <a:rPr lang="en-C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State of Play</a:t>
            </a:r>
            <a:endParaRPr lang="en-C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7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2091244" y="519463"/>
            <a:ext cx="6919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/>
              <a:t>2019 Year of Major Advancement for Nature-Based Solutions </a:t>
            </a:r>
            <a:endParaRPr lang="en-CA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93" y="3017325"/>
            <a:ext cx="1924050" cy="977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6054" y="3173976"/>
            <a:ext cx="5903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latin typeface="+mn-lt"/>
              </a:rPr>
              <a:t>Scaling up affordable natural </a:t>
            </a:r>
            <a:r>
              <a:rPr lang="en-CA" sz="2400" smtClean="0">
                <a:latin typeface="+mn-lt"/>
              </a:rPr>
              <a:t>climate solutions</a:t>
            </a:r>
            <a:endParaRPr lang="en-CA" sz="2400" dirty="0">
              <a:latin typeface="+mn-lt"/>
            </a:endParaRPr>
          </a:p>
        </p:txBody>
      </p:sp>
      <p:pic>
        <p:nvPicPr>
          <p:cNvPr id="1025" name="Picture 1" descr="age1image31783155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7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818" y="1643293"/>
            <a:ext cx="766627" cy="115273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611754" y="1998108"/>
            <a:ext cx="6151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+mn-lt"/>
              </a:rPr>
              <a:t>Unlocking the potential of nature in climate action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75254" y="3852468"/>
            <a:ext cx="60877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n-lt"/>
              </a:rPr>
              <a:t>COP25 was </a:t>
            </a:r>
            <a:r>
              <a:rPr lang="en-US" sz="2400" smtClean="0">
                <a:latin typeface="+mn-lt"/>
              </a:rPr>
              <a:t>the ‘Oceans’ </a:t>
            </a:r>
            <a:r>
              <a:rPr lang="en-US" sz="2400" dirty="0" smtClean="0">
                <a:latin typeface="+mn-lt"/>
              </a:rPr>
              <a:t>COP, although the decision</a:t>
            </a:r>
            <a:r>
              <a:rPr lang="en-US" sz="2400" i="1" dirty="0" smtClean="0">
                <a:latin typeface="+mn-lt"/>
              </a:rPr>
              <a:t>  1/CP.25 Underlines </a:t>
            </a:r>
            <a:r>
              <a:rPr lang="en-US" sz="2400" i="1" dirty="0">
                <a:latin typeface="+mn-lt"/>
              </a:rPr>
              <a:t>the essential contribution of nature to addressing climate change and its impacts and the need to address biodiversity loss and climate change in an integrated manner; </a:t>
            </a:r>
            <a:endParaRPr lang="en-US" sz="2400" i="1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COP26 will be the ‘Nature’ COP</a:t>
            </a:r>
            <a:endParaRPr lang="en-US" sz="2400" dirty="0">
              <a:latin typeface="+mn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3" y="4343400"/>
            <a:ext cx="2260961" cy="137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3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9</a:t>
            </a:fld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800" r="2354"/>
          <a:stretch/>
        </p:blipFill>
        <p:spPr>
          <a:xfrm>
            <a:off x="139700" y="1231041"/>
            <a:ext cx="8855364" cy="495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692" y="5131533"/>
            <a:ext cx="3657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Times New Roman" charset="0"/>
            </a:endParaRPr>
          </a:p>
          <a:p>
            <a:r>
              <a:rPr lang="en-US" dirty="0">
                <a:solidFill>
                  <a:srgbClr val="3F3E29"/>
                </a:solidFill>
                <a:latin typeface="Times New Roman" charset="0"/>
              </a:rPr>
              <a:t>NDC includes specific reference to protected areas or equivalent term</a:t>
            </a:r>
          </a:p>
          <a:p>
            <a:r>
              <a:rPr lang="en-US" dirty="0">
                <a:latin typeface="Times New Roman" charset="0"/>
              </a:rPr>
              <a:t/>
            </a:r>
            <a:br>
              <a:rPr lang="en-US" dirty="0">
                <a:latin typeface="Times New Roman" charset="0"/>
              </a:rPr>
            </a:br>
            <a:endParaRPr lang="en-US" dirty="0">
              <a:solidFill>
                <a:srgbClr val="3F3E29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5099" y="244241"/>
            <a:ext cx="73202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3F3E29"/>
                </a:solidFill>
                <a:latin typeface="Times New Roman" charset="0"/>
              </a:rPr>
              <a:t>COUNTRIES WITH</a:t>
            </a:r>
            <a:endParaRPr lang="en-US" sz="2800" dirty="0">
              <a:solidFill>
                <a:srgbClr val="3F3E29"/>
              </a:solidFill>
              <a:latin typeface="Times New Roman" charset="0"/>
            </a:endParaRPr>
          </a:p>
          <a:p>
            <a:pPr algn="ctr"/>
            <a:r>
              <a:rPr lang="en-US" sz="2800" b="1" dirty="0">
                <a:solidFill>
                  <a:srgbClr val="3F3E29"/>
                </a:solidFill>
                <a:latin typeface="Times New Roman" charset="0"/>
              </a:rPr>
              <a:t>REFERENCES TO PROTECTED AREAS IN </a:t>
            </a:r>
            <a:r>
              <a:rPr lang="en-US" sz="2800" b="1" dirty="0" smtClean="0">
                <a:solidFill>
                  <a:srgbClr val="3F3E29"/>
                </a:solidFill>
                <a:latin typeface="Times New Roman" charset="0"/>
              </a:rPr>
              <a:t>NATIONALLY DETERMINED CONTRIBUTIONS (NDCs)</a:t>
            </a:r>
            <a:endParaRPr lang="en-US" sz="2800" dirty="0">
              <a:solidFill>
                <a:srgbClr val="3F3E29"/>
              </a:solidFill>
              <a:latin typeface="Times New Roman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9737" y="5423184"/>
            <a:ext cx="33943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3F3E29"/>
                </a:solidFill>
                <a:latin typeface="Times New Roman" charset="0"/>
              </a:rPr>
              <a:t>NDC does not reference  protected areas or equivalent</a:t>
            </a:r>
            <a:endParaRPr lang="en-US" dirty="0">
              <a:solidFill>
                <a:srgbClr val="3F3E29"/>
              </a:solidFill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700" y="5450379"/>
            <a:ext cx="457200" cy="4335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932253" y="5506365"/>
            <a:ext cx="457200" cy="4335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39700" y="6180225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Source: </a:t>
            </a:r>
            <a:r>
              <a:rPr lang="en-CA" sz="1400" dirty="0" err="1" smtClean="0"/>
              <a:t>Hehmeyer</a:t>
            </a:r>
            <a:r>
              <a:rPr lang="en-CA" sz="1400" dirty="0" smtClean="0"/>
              <a:t>, A et al 2019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0735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3333" b="34444"/>
          <a:stretch/>
        </p:blipFill>
        <p:spPr>
          <a:xfrm>
            <a:off x="152401" y="2133600"/>
            <a:ext cx="8721748" cy="37134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1219200"/>
            <a:ext cx="7033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smtClean="0"/>
              <a:t>INTACT FOREST LANDSCAPES</a:t>
            </a:r>
            <a:endParaRPr lang="en-CA" sz="3600"/>
          </a:p>
        </p:txBody>
      </p:sp>
      <p:sp>
        <p:nvSpPr>
          <p:cNvPr id="5" name="TextBox 4"/>
          <p:cNvSpPr txBox="1"/>
          <p:nvPr/>
        </p:nvSpPr>
        <p:spPr>
          <a:xfrm>
            <a:off x="228600" y="5961233"/>
            <a:ext cx="1051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Source: Betts et al. 2017 </a:t>
            </a:r>
            <a:endParaRPr lang="en-CA" sz="1400" dirty="0"/>
          </a:p>
        </p:txBody>
      </p:sp>
      <p:sp>
        <p:nvSpPr>
          <p:cNvPr id="6" name="Rectangle 5"/>
          <p:cNvSpPr/>
          <p:nvPr/>
        </p:nvSpPr>
        <p:spPr>
          <a:xfrm>
            <a:off x="6381953" y="152400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accent1">
                    <a:lumMod val="60000"/>
                    <a:lumOff val="40000"/>
                  </a:schemeClr>
                </a:solidFill>
              </a:rPr>
              <a:t>Ecosystem Contributions</a:t>
            </a:r>
            <a:endParaRPr lang="en-C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093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131492"/>
              </p:ext>
            </p:extLst>
          </p:nvPr>
        </p:nvGraphicFramePr>
        <p:xfrm>
          <a:off x="1219200" y="1205828"/>
          <a:ext cx="7010400" cy="483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24200" y="3810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>
                <a:solidFill>
                  <a:schemeClr val="bg1"/>
                </a:solidFill>
              </a:rPr>
              <a:t>Primary Forests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91700" y="-1993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5999201" y="6175375"/>
            <a:ext cx="32701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altLang="en-US" sz="1400" dirty="0" smtClean="0">
                <a:solidFill>
                  <a:schemeClr val="bg1"/>
                </a:solidFill>
              </a:rPr>
              <a:t>Photos: Timothy </a:t>
            </a:r>
            <a:r>
              <a:rPr lang="en-CA" altLang="en-US" sz="1400" dirty="0" err="1">
                <a:solidFill>
                  <a:schemeClr val="bg1"/>
                </a:solidFill>
              </a:rPr>
              <a:t>Epp</a:t>
            </a:r>
            <a:r>
              <a:rPr lang="en-CA" altLang="en-US" sz="1400" dirty="0">
                <a:solidFill>
                  <a:schemeClr val="bg1"/>
                </a:solidFill>
              </a:rPr>
              <a:t>/</a:t>
            </a:r>
            <a:r>
              <a:rPr lang="en-CA" altLang="en-US" sz="1400" dirty="0" err="1">
                <a:solidFill>
                  <a:schemeClr val="bg1"/>
                </a:solidFill>
              </a:rPr>
              <a:t>Shutterstock.com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6"/>
          <a:stretch/>
        </p:blipFill>
        <p:spPr>
          <a:xfrm>
            <a:off x="0" y="58259"/>
            <a:ext cx="6472539" cy="690956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304" y="466868"/>
            <a:ext cx="982128" cy="8659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8356" y="1525548"/>
            <a:ext cx="1816585" cy="80080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585" y="2590017"/>
            <a:ext cx="960474" cy="48974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4405" y="3365035"/>
            <a:ext cx="1348495" cy="3423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303" y="4052260"/>
            <a:ext cx="791445" cy="31597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4304" y="5883322"/>
            <a:ext cx="1319203" cy="4857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7052" y="4724401"/>
            <a:ext cx="874672" cy="78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" r="5879"/>
          <a:stretch/>
        </p:blipFill>
        <p:spPr bwMode="auto">
          <a:xfrm>
            <a:off x="0" y="719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2895600" y="373878"/>
            <a:ext cx="3886200" cy="792163"/>
          </a:xfrm>
        </p:spPr>
        <p:txBody>
          <a:bodyPr/>
          <a:lstStyle/>
          <a:p>
            <a:pPr>
              <a:defRPr/>
            </a:pPr>
            <a:r>
              <a:rPr lang="en-US" altLang="en-US" sz="4000" b="1" smtClean="0">
                <a:solidFill>
                  <a:schemeClr val="bg1"/>
                </a:solidFill>
                <a:latin typeface="+mn-lt"/>
                <a:cs typeface="Arial" charset="0"/>
              </a:rPr>
              <a:t>BLUE CARBON</a:t>
            </a:r>
            <a:endParaRPr lang="en-US" altLang="en-US" sz="4000" b="1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7334" y="2362200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(million tonnes)</a:t>
            </a:r>
            <a:endParaRPr lang="en-CA" dirty="0"/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170912" y="6207051"/>
            <a:ext cx="27430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altLang="en-US" sz="1400" dirty="0" smtClean="0">
                <a:solidFill>
                  <a:schemeClr val="bg1"/>
                </a:solidFill>
              </a:rPr>
              <a:t>. </a:t>
            </a:r>
            <a:r>
              <a:rPr lang="en-CA" altLang="en-US" sz="1400" dirty="0">
                <a:solidFill>
                  <a:schemeClr val="bg1"/>
                </a:solidFill>
              </a:rPr>
              <a:t>Photos: </a:t>
            </a:r>
            <a:r>
              <a:rPr lang="en-CA" altLang="en-US" sz="1400" dirty="0" err="1">
                <a:solidFill>
                  <a:schemeClr val="bg1"/>
                </a:solidFill>
              </a:rPr>
              <a:t>Divedog</a:t>
            </a:r>
            <a:r>
              <a:rPr lang="en-CA" altLang="en-US" sz="1400" dirty="0">
                <a:solidFill>
                  <a:schemeClr val="bg1"/>
                </a:solidFill>
              </a:rPr>
              <a:t>/</a:t>
            </a:r>
            <a:r>
              <a:rPr lang="en-CA" altLang="en-US" sz="1400" dirty="0" err="1">
                <a:solidFill>
                  <a:schemeClr val="bg1"/>
                </a:solidFill>
              </a:rPr>
              <a:t>Shutterstock</a:t>
            </a:r>
            <a:r>
              <a:rPr lang="en-CA" altLang="en-US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7339" y="617527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Adapted from Howard et al 2017</a:t>
            </a:r>
            <a:endParaRPr lang="en-CA" sz="1400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20017"/>
              </p:ext>
            </p:extLst>
          </p:nvPr>
        </p:nvGraphicFramePr>
        <p:xfrm>
          <a:off x="609600" y="1060341"/>
          <a:ext cx="8153400" cy="4810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639229" y="-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583580" y="5806941"/>
            <a:ext cx="6492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  <a:latin typeface="+mn-lt"/>
              </a:rPr>
              <a:t>For reference </a:t>
            </a:r>
            <a:r>
              <a:rPr lang="mr-IN" dirty="0" smtClean="0">
                <a:solidFill>
                  <a:schemeClr val="bg1"/>
                </a:solidFill>
                <a:latin typeface="+mn-lt"/>
              </a:rPr>
              <a:t>–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Boreal forests </a:t>
            </a:r>
            <a:r>
              <a:rPr lang="en-CA" sz="2000" dirty="0" smtClean="0">
                <a:solidFill>
                  <a:schemeClr val="bg1"/>
                </a:solidFill>
                <a:latin typeface="+mn-lt"/>
              </a:rPr>
              <a:t>store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1,047 billion tonnes of Carbon</a:t>
            </a:r>
            <a:endParaRPr lang="en-CA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918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1" r="36438"/>
          <a:stretch/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3048000" y="324643"/>
            <a:ext cx="3505200" cy="792163"/>
          </a:xfrm>
        </p:spPr>
        <p:txBody>
          <a:bodyPr/>
          <a:lstStyle/>
          <a:p>
            <a:pPr>
              <a:defRPr/>
            </a:pPr>
            <a:r>
              <a:rPr lang="en-US" altLang="en-US" sz="4000" dirty="0">
                <a:latin typeface="Arial" charset="0"/>
                <a:cs typeface="Arial" charset="0"/>
              </a:rPr>
              <a:t>PEATLANDS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2500" y="6329826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Source: Crump J. (</a:t>
            </a:r>
            <a:r>
              <a:rPr lang="en-CA" sz="1400" dirty="0" err="1" smtClean="0">
                <a:solidFill>
                  <a:schemeClr val="bg1"/>
                </a:solidFill>
              </a:rPr>
              <a:t>ed</a:t>
            </a:r>
            <a:r>
              <a:rPr lang="en-CA" sz="1400" dirty="0" smtClean="0">
                <a:solidFill>
                  <a:schemeClr val="bg1"/>
                </a:solidFill>
              </a:rPr>
              <a:t>) 2017</a:t>
            </a:r>
            <a:endParaRPr lang="en-CA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6374314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Photo: Global Forest Watch</a:t>
            </a:r>
            <a:endParaRPr lang="en-CA" sz="1400" dirty="0">
              <a:solidFill>
                <a:schemeClr val="bg1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865309"/>
              </p:ext>
            </p:extLst>
          </p:nvPr>
        </p:nvGraphicFramePr>
        <p:xfrm>
          <a:off x="1485900" y="1079635"/>
          <a:ext cx="6172200" cy="5326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3057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 txBox="1">
            <a:spLocks/>
          </p:cNvSpPr>
          <p:nvPr/>
        </p:nvSpPr>
        <p:spPr bwMode="auto">
          <a:xfrm>
            <a:off x="1066800" y="832721"/>
            <a:ext cx="7086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80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CREATIVE URBAN INFRASTRUCTURE</a:t>
            </a:r>
            <a:endParaRPr lang="en-GB" altLang="en-US" sz="2800" dirty="0">
              <a:solidFill>
                <a:srgbClr val="93939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188" name="TextBox 2"/>
          <p:cNvSpPr txBox="1">
            <a:spLocks noChangeArrowheads="1"/>
          </p:cNvSpPr>
          <p:nvPr/>
        </p:nvSpPr>
        <p:spPr bwMode="auto">
          <a:xfrm>
            <a:off x="4471987" y="5887844"/>
            <a:ext cx="3509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altLang="en-US" sz="1400" dirty="0"/>
              <a:t>Photos: </a:t>
            </a:r>
            <a:r>
              <a:rPr lang="en-CA" altLang="en-US" sz="1400" dirty="0" err="1"/>
              <a:t>Sabino</a:t>
            </a:r>
            <a:r>
              <a:rPr lang="en-CA" altLang="en-US" sz="1400" dirty="0"/>
              <a:t> </a:t>
            </a:r>
            <a:r>
              <a:rPr lang="en-CA" altLang="en-US" sz="1400" dirty="0" err="1"/>
              <a:t>Parente</a:t>
            </a:r>
            <a:r>
              <a:rPr lang="en-CA" altLang="en-US" sz="1400" dirty="0"/>
              <a:t>/</a:t>
            </a:r>
            <a:r>
              <a:rPr lang="en-CA" altLang="en-US" sz="1400" dirty="0" err="1"/>
              <a:t>Shutterstock.com</a:t>
            </a:r>
            <a:endParaRPr lang="en-CA" altLang="en-US" sz="1400" dirty="0"/>
          </a:p>
        </p:txBody>
      </p:sp>
      <p:pic>
        <p:nvPicPr>
          <p:cNvPr id="9318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2844"/>
            <a:ext cx="66675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D9C76-6313-E244-8AF6-19338060B339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6457950" y="304800"/>
            <a:ext cx="219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Canada’s Approach</a:t>
            </a:r>
            <a:endParaRPr lang="en-C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433" y="1066800"/>
            <a:ext cx="81115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200" dirty="0" smtClean="0"/>
              <a:t>Proposed Priorities for</a:t>
            </a:r>
          </a:p>
          <a:p>
            <a:pPr algn="ctr"/>
            <a:r>
              <a:rPr lang="en-CA" sz="3200" dirty="0" smtClean="0"/>
              <a:t> Nature-Based Climate Solutions in Canada</a:t>
            </a:r>
            <a:endParaRPr lang="en-C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95791" y="2286000"/>
            <a:ext cx="640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CA" dirty="0" smtClean="0"/>
              <a:t>Expansion of protected areas networks to include carbon-dense/high biodiversity ecosystems (i.e. old</a:t>
            </a:r>
            <a:r>
              <a:rPr lang="en-US" dirty="0"/>
              <a:t>-</a:t>
            </a:r>
            <a:r>
              <a:rPr lang="en-CA" dirty="0" smtClean="0"/>
              <a:t>growth forests, peatlands, other wetlands, grasslands, blue carbon (saltmarshes, seagrasses)</a:t>
            </a:r>
          </a:p>
          <a:p>
            <a:pPr marL="342900" indent="-342900">
              <a:buAutoNum type="arabicPeriod"/>
            </a:pPr>
            <a:r>
              <a:rPr lang="en-CA" dirty="0" smtClean="0"/>
              <a:t>Expansion of Indigenous Protected and Conserved Areas (IPCAs).  Requires recognition of rights, land tenure, and different ways of knowing.</a:t>
            </a:r>
          </a:p>
          <a:p>
            <a:pPr marL="342900" indent="-342900">
              <a:buAutoNum type="arabicPeriod"/>
            </a:pPr>
            <a:r>
              <a:rPr lang="en-CA" dirty="0" smtClean="0"/>
              <a:t>Expansion of protected areas networks to include mid-age (50-80 years) forests, allowing them to grow into carbon-dense/high biodiversity forests with old-growth characteristics</a:t>
            </a:r>
          </a:p>
          <a:p>
            <a:pPr marL="342900" indent="-342900">
              <a:buAutoNum type="arabicPeriod"/>
            </a:pPr>
            <a:r>
              <a:rPr lang="en-CA" dirty="0" smtClean="0"/>
              <a:t>Significantly scaling up finance for Protected Areas, including IPCAs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78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66153"/>
            <a:ext cx="6869109" cy="4785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3015" y="680591"/>
            <a:ext cx="28294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200" dirty="0" smtClean="0"/>
              <a:t>IPCA Example</a:t>
            </a:r>
            <a:endParaRPr lang="en-C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445250" y="1752600"/>
            <a:ext cx="269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Indigenous communities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88908" cy="304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5961049" y="2286000"/>
            <a:ext cx="288908" cy="304800"/>
          </a:xfrm>
          <a:prstGeom prst="rect">
            <a:avLst/>
          </a:prstGeom>
          <a:solidFill>
            <a:srgbClr val="3066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5961049" y="2786062"/>
            <a:ext cx="288908" cy="304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6457950" y="2221468"/>
            <a:ext cx="269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Intact forest layer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7950" y="2753796"/>
            <a:ext cx="269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Intact ecological areas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447800" y="5991225"/>
            <a:ext cx="2445546" cy="365125"/>
          </a:xfrm>
        </p:spPr>
        <p:txBody>
          <a:bodyPr/>
          <a:lstStyle/>
          <a:p>
            <a:pPr>
              <a:defRPr/>
            </a:pPr>
            <a:r>
              <a:rPr lang="en-CA" sz="1400" b="1" dirty="0" smtClean="0"/>
              <a:t>Source: </a:t>
            </a:r>
            <a:r>
              <a:rPr lang="en-CA" sz="1400" b="1" dirty="0" err="1" smtClean="0"/>
              <a:t>Artelle</a:t>
            </a:r>
            <a:r>
              <a:rPr lang="en-CA" sz="1400" b="1" dirty="0" smtClean="0"/>
              <a:t> et al 2019</a:t>
            </a:r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14510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 txBox="1">
            <a:spLocks/>
          </p:cNvSpPr>
          <p:nvPr/>
        </p:nvSpPr>
        <p:spPr bwMode="auto">
          <a:xfrm>
            <a:off x="3124200" y="131993"/>
            <a:ext cx="2819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800" smtClean="0">
                <a:solidFill>
                  <a:srgbClr val="939393"/>
                </a:solidFill>
                <a:latin typeface="Arial" charset="0"/>
                <a:ea typeface="Arial" charset="0"/>
                <a:cs typeface="Arial" charset="0"/>
              </a:rPr>
              <a:t>THANK YOU</a:t>
            </a:r>
            <a:endParaRPr lang="en-GB" altLang="en-US" sz="2800" dirty="0">
              <a:solidFill>
                <a:srgbClr val="93939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7241" y="4990574"/>
            <a:ext cx="70157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err="1" smtClean="0"/>
              <a:t>Risa</a:t>
            </a:r>
            <a:r>
              <a:rPr lang="en-CA" sz="2400" dirty="0" smtClean="0"/>
              <a:t> Smith</a:t>
            </a:r>
          </a:p>
          <a:p>
            <a:pPr algn="ctr"/>
            <a:r>
              <a:rPr lang="en-CA" sz="2400" dirty="0" smtClean="0"/>
              <a:t>World Commission on Protected Areas</a:t>
            </a:r>
          </a:p>
          <a:p>
            <a:pPr algn="ctr"/>
            <a:r>
              <a:rPr lang="en-CA" sz="2400" dirty="0" smtClean="0"/>
              <a:t>Protected Areas Climate Change Specialist Group</a:t>
            </a:r>
          </a:p>
          <a:p>
            <a:pPr algn="ctr"/>
            <a:r>
              <a:rPr lang="en-CA" sz="2400" dirty="0" err="1" smtClean="0"/>
              <a:t>risabsmith@gmail.com</a:t>
            </a:r>
            <a:endParaRPr lang="en-CA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55" y="849412"/>
            <a:ext cx="6324690" cy="42159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0433" y="6547502"/>
            <a:ext cx="8176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Great Blue Heron with algae &amp; </a:t>
            </a:r>
            <a:r>
              <a:rPr lang="en-CA" sz="1400" dirty="0" err="1" smtClean="0"/>
              <a:t>sculpin</a:t>
            </a:r>
            <a:r>
              <a:rPr lang="en-CA" sz="1400" dirty="0" smtClean="0"/>
              <a:t>, Vancouver Island. </a:t>
            </a:r>
            <a:r>
              <a:rPr lang="en-CA" sz="1400" dirty="0"/>
              <a:t>Photo: Patagonian Stock AE/</a:t>
            </a:r>
            <a:r>
              <a:rPr lang="en-CA" sz="1400" dirty="0" err="1"/>
              <a:t>Shutterstock</a:t>
            </a:r>
            <a:r>
              <a:rPr lang="en-CA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146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15509</TotalTime>
  <Words>619</Words>
  <Application>Microsoft Macintosh PowerPoint</Application>
  <PresentationFormat>On-screen Show (4:3)</PresentationFormat>
  <Paragraphs>126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</vt:lpstr>
      <vt:lpstr>Calibri Light</vt:lpstr>
      <vt:lpstr>Mangal</vt:lpstr>
      <vt:lpstr>Times New Roman</vt:lpstr>
      <vt:lpstr>Arial</vt:lpstr>
      <vt:lpstr>Office Theme</vt:lpstr>
      <vt:lpstr>ADVANCING NATURE-BASED CLIMATE SOLUTIONS  CCIUCN AGM JAN. 28,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BLUE CARBON</vt:lpstr>
      <vt:lpstr>PEATLANDS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CHANGE AND BIODIVERSITY</dc:title>
  <dc:creator>risabsmith@gmail.com</dc:creator>
  <cp:lastModifiedBy>Risa Smith</cp:lastModifiedBy>
  <cp:revision>374</cp:revision>
  <cp:lastPrinted>2018-06-16T17:24:13Z</cp:lastPrinted>
  <dcterms:created xsi:type="dcterms:W3CDTF">2018-06-11T06:32:38Z</dcterms:created>
  <dcterms:modified xsi:type="dcterms:W3CDTF">2020-01-28T04:25:41Z</dcterms:modified>
</cp:coreProperties>
</file>