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6858000" cx="9144000"/>
  <p:notesSz cx="6858000" cy="1114425"/>
  <p:embeddedFontLst>
    <p:embeddedFont>
      <p:font typeface="Century Gothic"/>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http://customooxmlschemas.google.com/">
      <go:slidesCustomData xmlns:go="http://customooxmlschemas.google.com/" r:id="rId28" roundtripDataSignature="AMtx7mjLe+LVaHjvsk/6kZzUQmntQ+fD0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CenturyGothic-regular.fntdata"/><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CenturyGothic-italic.fntdata"/><Relationship Id="rId25" Type="http://schemas.openxmlformats.org/officeDocument/2006/relationships/font" Target="fonts/CenturyGothic-bold.fntdata"/><Relationship Id="rId28" Type="http://customschemas.google.com/relationships/presentationmetadata" Target="metadata"/><Relationship Id="rId27" Type="http://schemas.openxmlformats.org/officeDocument/2006/relationships/font" Target="fonts/CenturyGothic-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 name="Shape 80"/>
        <p:cNvGrpSpPr/>
        <p:nvPr/>
      </p:nvGrpSpPr>
      <p:grpSpPr>
        <a:xfrm>
          <a:off x="0" y="0"/>
          <a:ext cx="0" cy="0"/>
          <a:chOff x="0" y="0"/>
          <a:chExt cx="0" cy="0"/>
        </a:xfrm>
      </p:grpSpPr>
      <p:sp>
        <p:nvSpPr>
          <p:cNvPr id="81" name="Google Shape;81;g7cf01e8136_0_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82" name="Google Shape;82;g7cf01e8136_0_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 name="Google Shape;83;g7cf01e8136_0_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 name="Google Shape;95;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 name="Shape 104"/>
        <p:cNvGrpSpPr/>
        <p:nvPr/>
      </p:nvGrpSpPr>
      <p:grpSpPr>
        <a:xfrm>
          <a:off x="0" y="0"/>
          <a:ext cx="0" cy="0"/>
          <a:chOff x="0" y="0"/>
          <a:chExt cx="0" cy="0"/>
        </a:xfrm>
      </p:grpSpPr>
      <p:sp>
        <p:nvSpPr>
          <p:cNvPr id="105" name="Google Shape;105;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 name="Google Shape;10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We are Canadian Conservation Corps participants. </a:t>
            </a:r>
            <a:endParaRPr/>
          </a:p>
          <a:p>
            <a:pPr indent="0" lvl="0" marL="0" rtl="0" algn="l">
              <a:spcBef>
                <a:spcPts val="0"/>
              </a:spcBef>
              <a:spcAft>
                <a:spcPts val="0"/>
              </a:spcAft>
              <a:buNone/>
            </a:pPr>
            <a:r>
              <a:rPr lang="en-US"/>
              <a:t>The Canadian Conservation Corps is a three stage program: adventure, placement and a service project. The program is run by the Canadian Wildlife Federation under the federally funded program Canada Service Corps. </a:t>
            </a:r>
            <a:endParaRPr/>
          </a:p>
          <a:p>
            <a:pPr indent="0" lvl="0" marL="0" rtl="0" algn="l">
              <a:spcBef>
                <a:spcPts val="0"/>
              </a:spcBef>
              <a:spcAft>
                <a:spcPts val="0"/>
              </a:spcAft>
              <a:buNone/>
            </a:pPr>
            <a:r>
              <a:t/>
            </a:r>
            <a:endParaRPr/>
          </a:p>
        </p:txBody>
      </p:sp>
      <p:sp>
        <p:nvSpPr>
          <p:cNvPr id="107" name="Google Shape;10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4" name="Shape 114"/>
        <p:cNvGrpSpPr/>
        <p:nvPr/>
      </p:nvGrpSpPr>
      <p:grpSpPr>
        <a:xfrm>
          <a:off x="0" y="0"/>
          <a:ext cx="0" cy="0"/>
          <a:chOff x="0" y="0"/>
          <a:chExt cx="0" cy="0"/>
        </a:xfrm>
      </p:grpSpPr>
      <p:sp>
        <p:nvSpPr>
          <p:cNvPr id="115" name="Google Shape;115;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 name="Google Shape;116;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2" name="Shape 122"/>
        <p:cNvGrpSpPr/>
        <p:nvPr/>
      </p:nvGrpSpPr>
      <p:grpSpPr>
        <a:xfrm>
          <a:off x="0" y="0"/>
          <a:ext cx="0" cy="0"/>
          <a:chOff x="0" y="0"/>
          <a:chExt cx="0" cy="0"/>
        </a:xfrm>
      </p:grpSpPr>
      <p:sp>
        <p:nvSpPr>
          <p:cNvPr id="123" name="Google Shape;123;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 name="Google Shape;124;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1" name="Shape 131"/>
        <p:cNvGrpSpPr/>
        <p:nvPr/>
      </p:nvGrpSpPr>
      <p:grpSpPr>
        <a:xfrm>
          <a:off x="0" y="0"/>
          <a:ext cx="0" cy="0"/>
          <a:chOff x="0" y="0"/>
          <a:chExt cx="0" cy="0"/>
        </a:xfrm>
      </p:grpSpPr>
      <p:sp>
        <p:nvSpPr>
          <p:cNvPr id="132" name="Google Shape;132;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3" name="Google Shape;133;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8" name="Shape 138"/>
        <p:cNvGrpSpPr/>
        <p:nvPr/>
      </p:nvGrpSpPr>
      <p:grpSpPr>
        <a:xfrm>
          <a:off x="0" y="0"/>
          <a:ext cx="0" cy="0"/>
          <a:chOff x="0" y="0"/>
          <a:chExt cx="0" cy="0"/>
        </a:xfrm>
      </p:grpSpPr>
      <p:sp>
        <p:nvSpPr>
          <p:cNvPr id="139" name="Google Shape;139;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 name="Google Shape;140;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 name="Google Shape;141;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6" name="Shape 146"/>
        <p:cNvGrpSpPr/>
        <p:nvPr/>
      </p:nvGrpSpPr>
      <p:grpSpPr>
        <a:xfrm>
          <a:off x="0" y="0"/>
          <a:ext cx="0" cy="0"/>
          <a:chOff x="0" y="0"/>
          <a:chExt cx="0" cy="0"/>
        </a:xfrm>
      </p:grpSpPr>
      <p:sp>
        <p:nvSpPr>
          <p:cNvPr id="147" name="Google Shape;147;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 name="Google Shape;148;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3" name="Shape 153"/>
        <p:cNvGrpSpPr/>
        <p:nvPr/>
      </p:nvGrpSpPr>
      <p:grpSpPr>
        <a:xfrm>
          <a:off x="0" y="0"/>
          <a:ext cx="0" cy="0"/>
          <a:chOff x="0" y="0"/>
          <a:chExt cx="0" cy="0"/>
        </a:xfrm>
      </p:grpSpPr>
      <p:sp>
        <p:nvSpPr>
          <p:cNvPr id="154" name="Google Shape;154;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 name="Google Shape;155;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There will also be a youth pavilion this year! It is located in the "neutral" area of the exhibition hall.</a:t>
            </a:r>
            <a:endParaRPr/>
          </a:p>
          <a:p>
            <a:pPr indent="0" lvl="0" marL="0" rtl="0" algn="l">
              <a:spcBef>
                <a:spcPts val="0"/>
              </a:spcBef>
              <a:spcAft>
                <a:spcPts val="0"/>
              </a:spcAft>
              <a:buNone/>
            </a:pPr>
            <a:r>
              <a:rPr lang="en-US"/>
              <a:t>It will be open from June 12th to June 19th and will have presentations from 10 am – 5 pm daily. </a:t>
            </a:r>
            <a:endParaRPr/>
          </a:p>
          <a:p>
            <a:pPr indent="0" lvl="0" marL="0" rtl="0" algn="l">
              <a:spcBef>
                <a:spcPts val="0"/>
              </a:spcBef>
              <a:spcAft>
                <a:spcPts val="0"/>
              </a:spcAft>
              <a:buNone/>
            </a:pPr>
            <a:r>
              <a:rPr lang="en-US"/>
              <a:t>There are six themes at the pavilion that include youth presenters from around the world. </a:t>
            </a:r>
            <a:endParaRPr/>
          </a:p>
          <a:p>
            <a:pPr indent="0" lvl="0" marL="0" rtl="0" algn="l">
              <a:spcBef>
                <a:spcPts val="0"/>
              </a:spcBef>
              <a:spcAft>
                <a:spcPts val="0"/>
              </a:spcAft>
              <a:buNone/>
            </a:pPr>
            <a:br>
              <a:rPr lang="en-US"/>
            </a:br>
            <a:r>
              <a:rPr b="1" lang="en-US"/>
              <a:t>Themes</a:t>
            </a:r>
            <a:r>
              <a:rPr lang="en-US"/>
              <a:t>:</a:t>
            </a:r>
            <a:br>
              <a:rPr lang="en-US"/>
            </a:br>
            <a:r>
              <a:rPr lang="en-US"/>
              <a:t> 1- Art in Nature (music, theater, visual arts)</a:t>
            </a:r>
            <a:br>
              <a:rPr lang="en-US"/>
            </a:br>
            <a:r>
              <a:rPr lang="en-US"/>
              <a:t> 2- Moving in Nature (yoga, dance, hiking)</a:t>
            </a:r>
            <a:br>
              <a:rPr lang="en-US"/>
            </a:br>
            <a:r>
              <a:rPr lang="en-US"/>
              <a:t> 3- Indigenous lifestyle (traditional knowledge, youth from remote areas)</a:t>
            </a:r>
            <a:br>
              <a:rPr lang="en-US"/>
            </a:br>
            <a:r>
              <a:rPr lang="en-US"/>
              <a:t> 4- Nature education (sustainability, awareness raising, action for nature)</a:t>
            </a:r>
            <a:br>
              <a:rPr lang="en-US"/>
            </a:br>
            <a:r>
              <a:rPr lang="en-US"/>
              <a:t> 5- Technology in harmony with Nature (apps, etc)</a:t>
            </a:r>
            <a:br>
              <a:rPr lang="en-US"/>
            </a:br>
            <a:r>
              <a:rPr lang="en-US"/>
              <a:t> 6- My mission is Nature (career, profession, park rangers)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 will also have food available. Please support us and visit the pavilion for interactive presentations to get your body moving like yoga. </a:t>
            </a:r>
            <a:endParaRPr/>
          </a:p>
        </p:txBody>
      </p:sp>
      <p:sp>
        <p:nvSpPr>
          <p:cNvPr id="156" name="Google Shape;156;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3" name="Shape 163"/>
        <p:cNvGrpSpPr/>
        <p:nvPr/>
      </p:nvGrpSpPr>
      <p:grpSpPr>
        <a:xfrm>
          <a:off x="0" y="0"/>
          <a:ext cx="0" cy="0"/>
          <a:chOff x="0" y="0"/>
          <a:chExt cx="0" cy="0"/>
        </a:xfrm>
      </p:grpSpPr>
      <p:sp>
        <p:nvSpPr>
          <p:cNvPr id="164" name="Google Shape;164;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0" name="Shape 170"/>
        <p:cNvGrpSpPr/>
        <p:nvPr/>
      </p:nvGrpSpPr>
      <p:grpSpPr>
        <a:xfrm>
          <a:off x="0" y="0"/>
          <a:ext cx="0" cy="0"/>
          <a:chOff x="0" y="0"/>
          <a:chExt cx="0" cy="0"/>
        </a:xfrm>
      </p:grpSpPr>
      <p:sp>
        <p:nvSpPr>
          <p:cNvPr id="171" name="Google Shape;171;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7" name="Shape 177"/>
        <p:cNvGrpSpPr/>
        <p:nvPr/>
      </p:nvGrpSpPr>
      <p:grpSpPr>
        <a:xfrm>
          <a:off x="0" y="0"/>
          <a:ext cx="0" cy="0"/>
          <a:chOff x="0" y="0"/>
          <a:chExt cx="0" cy="0"/>
        </a:xfrm>
      </p:grpSpPr>
      <p:sp>
        <p:nvSpPr>
          <p:cNvPr id="178" name="Google Shape;178;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 name="Google Shape;179;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Youth Summit is a three-day immersive event that will bring together 400 youth and young professionals from across the world. The hope is to have youth leave feeling inspired, empowered and with tools that they can then implement in their home communities.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Some of the activities we are hoping to do include: a beach clean up, workshops on how to start a movement in your community or local government, break out sessions and leadership or facilitation opportunities.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 good opportunity to discuss the work that GYBN is doing both pre-conference and post. A lot of the information that is gathered on youth engagement through the Youth Champions Summit will be influencing the CBD-COP in Kunming China. An opportunity for youth across the world to have their voices heard which will influence policy in Kunming, China. </a:t>
            </a:r>
            <a:endParaRPr/>
          </a:p>
        </p:txBody>
      </p:sp>
      <p:sp>
        <p:nvSpPr>
          <p:cNvPr id="180" name="Google Shape;180;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7" name="Shape 187"/>
        <p:cNvGrpSpPr/>
        <p:nvPr/>
      </p:nvGrpSpPr>
      <p:grpSpPr>
        <a:xfrm>
          <a:off x="0" y="0"/>
          <a:ext cx="0" cy="0"/>
          <a:chOff x="0" y="0"/>
          <a:chExt cx="0" cy="0"/>
        </a:xfrm>
      </p:grpSpPr>
      <p:sp>
        <p:nvSpPr>
          <p:cNvPr id="188" name="Google Shape;188;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9" name="Google Shape;189;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We hope to present to the Members Assembly on June 19</a:t>
            </a:r>
            <a:r>
              <a:rPr baseline="30000" lang="en-US"/>
              <a:t>th</a:t>
            </a:r>
            <a:r>
              <a:rPr lang="en-US"/>
              <a:t>. We will choose exceptional youth pre-congress and have a draft statement created before the summit. Youth summit participants will have the opportunity to provide input into the draft before we present on the final day of the congress (June 19</a:t>
            </a:r>
            <a:r>
              <a:rPr baseline="30000" lang="en-US"/>
              <a:t>th</a:t>
            </a:r>
            <a:r>
              <a:rPr lang="en-US"/>
              <a:t>). </a:t>
            </a:r>
            <a:endParaRPr/>
          </a:p>
        </p:txBody>
      </p:sp>
      <p:sp>
        <p:nvSpPr>
          <p:cNvPr id="190" name="Google Shape;190;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7" name="Shape 197"/>
        <p:cNvGrpSpPr/>
        <p:nvPr/>
      </p:nvGrpSpPr>
      <p:grpSpPr>
        <a:xfrm>
          <a:off x="0" y="0"/>
          <a:ext cx="0" cy="0"/>
          <a:chOff x="0" y="0"/>
          <a:chExt cx="0" cy="0"/>
        </a:xfrm>
      </p:grpSpPr>
      <p:sp>
        <p:nvSpPr>
          <p:cNvPr id="198" name="Google Shape;198;p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9" name="Google Shape;199;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year 2020 has been marked as a pivotal year for biodiversity, policy that is made in the coming months will dictate changes over the next decade. </a:t>
            </a:r>
            <a:endParaRPr/>
          </a:p>
        </p:txBody>
      </p:sp>
      <p:sp>
        <p:nvSpPr>
          <p:cNvPr id="200" name="Google Shape;200;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7" name="Shape 207"/>
        <p:cNvGrpSpPr/>
        <p:nvPr/>
      </p:nvGrpSpPr>
      <p:grpSpPr>
        <a:xfrm>
          <a:off x="0" y="0"/>
          <a:ext cx="0" cy="0"/>
          <a:chOff x="0" y="0"/>
          <a:chExt cx="0" cy="0"/>
        </a:xfrm>
      </p:grpSpPr>
      <p:sp>
        <p:nvSpPr>
          <p:cNvPr id="208" name="Google Shape;208;p1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9" name="Google Shape;209;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Gap is about $200 000 - $250 000 for travel grant and youth summit. No amount is too small. You can fund youth directly. Looking for diverse youth from different socio-economic backgrounds, gender, etc.</a:t>
            </a:r>
            <a:endParaRPr/>
          </a:p>
        </p:txBody>
      </p:sp>
      <p:sp>
        <p:nvSpPr>
          <p:cNvPr id="210" name="Google Shape;210;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5" name="Shape 215"/>
        <p:cNvGrpSpPr/>
        <p:nvPr/>
      </p:nvGrpSpPr>
      <p:grpSpPr>
        <a:xfrm>
          <a:off x="0" y="0"/>
          <a:ext cx="0" cy="0"/>
          <a:chOff x="0" y="0"/>
          <a:chExt cx="0" cy="0"/>
        </a:xfrm>
      </p:grpSpPr>
      <p:sp>
        <p:nvSpPr>
          <p:cNvPr id="216" name="Google Shape;216;p1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7" name="Google Shape;217;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How can you get involved in youth engagement at the Congress?</a:t>
            </a:r>
            <a:endParaRPr/>
          </a:p>
          <a:p>
            <a:pPr indent="0" lvl="0" marL="0" rtl="0" algn="l">
              <a:spcBef>
                <a:spcPts val="0"/>
              </a:spcBef>
              <a:spcAft>
                <a:spcPts val="0"/>
              </a:spcAft>
              <a:buNone/>
            </a:pPr>
            <a:r>
              <a:rPr lang="en-US"/>
              <a:t>- Money, amazing youth and facilitation team</a:t>
            </a:r>
            <a:endParaRPr/>
          </a:p>
          <a:p>
            <a:pPr indent="0" lvl="0" marL="0" rtl="0" algn="l">
              <a:spcBef>
                <a:spcPts val="0"/>
              </a:spcBef>
              <a:spcAft>
                <a:spcPts val="0"/>
              </a:spcAft>
              <a:buNone/>
            </a:pPr>
            <a:r>
              <a:rPr lang="en-US"/>
              <a:t>- Register youth employees (under 35) for the Youth Champions Summit or fund youth to go to the summit. Within the next week, the IUCN registration will include a Youth Summit option.</a:t>
            </a:r>
            <a:endParaRPr/>
          </a:p>
          <a:p>
            <a:pPr indent="-171450" lvl="0" marL="171450" rtl="0" algn="l">
              <a:spcBef>
                <a:spcPts val="0"/>
              </a:spcBef>
              <a:spcAft>
                <a:spcPts val="0"/>
              </a:spcAft>
              <a:buClr>
                <a:schemeClr val="dk1"/>
              </a:buClr>
              <a:buSzPts val="1200"/>
              <a:buFont typeface="Calibri"/>
              <a:buChar char="-"/>
            </a:pPr>
            <a:r>
              <a:rPr lang="en-US"/>
              <a:t>We are taking proposals </a:t>
            </a:r>
            <a:endParaRPr/>
          </a:p>
          <a:p>
            <a:pPr indent="0" lvl="0" marL="0" rtl="0" algn="l">
              <a:spcBef>
                <a:spcPts val="0"/>
              </a:spcBef>
              <a:spcAft>
                <a:spcPts val="0"/>
              </a:spcAft>
              <a:buNone/>
            </a:pPr>
            <a:r>
              <a:rPr lang="en-US"/>
              <a:t>This is an exciting time for youth to be involved as it goes above and beyond with past WCC initiatives in that: </a:t>
            </a:r>
            <a:r>
              <a:rPr lang="en-US" sz="1200">
                <a:solidFill>
                  <a:schemeClr val="dk1"/>
                </a:solidFill>
                <a:latin typeface="Calibri"/>
                <a:ea typeface="Calibri"/>
                <a:cs typeface="Calibri"/>
                <a:sym typeface="Calibri"/>
              </a:rPr>
              <a:t>The youth have the opportunity to be more fully involved in the pre-WCC work, helping to shape the process and outcomes</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Participants have the opportunity to network with other youth leaders from around the world</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They are part of a coordinated Canadian delegation</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indent="-95250" lvl="0" marL="17145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That's all from us. Do you have any questions?  </a:t>
            </a:r>
            <a:endParaRPr/>
          </a:p>
        </p:txBody>
      </p:sp>
      <p:sp>
        <p:nvSpPr>
          <p:cNvPr id="218" name="Google Shape;218;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4" name="Shape 224"/>
        <p:cNvGrpSpPr/>
        <p:nvPr/>
      </p:nvGrpSpPr>
      <p:grpSpPr>
        <a:xfrm>
          <a:off x="0" y="0"/>
          <a:ext cx="0" cy="0"/>
          <a:chOff x="0" y="0"/>
          <a:chExt cx="0" cy="0"/>
        </a:xfrm>
      </p:grpSpPr>
      <p:sp>
        <p:nvSpPr>
          <p:cNvPr id="225" name="Google Shape;225;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p1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1" name="Shape 231"/>
        <p:cNvGrpSpPr/>
        <p:nvPr/>
      </p:nvGrpSpPr>
      <p:grpSpPr>
        <a:xfrm>
          <a:off x="0" y="0"/>
          <a:ext cx="0" cy="0"/>
          <a:chOff x="0" y="0"/>
          <a:chExt cx="0" cy="0"/>
        </a:xfrm>
      </p:grpSpPr>
      <p:sp>
        <p:nvSpPr>
          <p:cNvPr id="232" name="Google Shape;232;g7cf01e8136_1_2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7cf01e8136_1_2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4" name="Google Shape;234;g7cf01e8136_1_2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p:cSld name="Title Slide">
    <p:bg>
      <p:bgPr>
        <a:blipFill>
          <a:blip r:embed="rId2">
            <a:alphaModFix/>
          </a:blip>
          <a:stretch>
            <a:fillRect/>
          </a:stretch>
        </a:blipFill>
      </p:bgPr>
    </p:bg>
    <p:spTree>
      <p:nvGrpSpPr>
        <p:cNvPr id="15" name="Shape 15"/>
        <p:cNvGrpSpPr/>
        <p:nvPr/>
      </p:nvGrpSpPr>
      <p:grpSpPr>
        <a:xfrm>
          <a:off x="0" y="0"/>
          <a:ext cx="0" cy="0"/>
          <a:chOff x="0" y="0"/>
          <a:chExt cx="0" cy="0"/>
        </a:xfrm>
      </p:grpSpPr>
      <p:sp>
        <p:nvSpPr>
          <p:cNvPr id="16" name="Google Shape;16;p22"/>
          <p:cNvSpPr txBox="1"/>
          <p:nvPr>
            <p:ph type="ctrTitle"/>
          </p:nvPr>
        </p:nvSpPr>
        <p:spPr>
          <a:xfrm>
            <a:off x="685800" y="3992522"/>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3600"/>
              <a:buFont typeface="Century Gothic"/>
              <a:buNone/>
              <a:defRPr b="0" i="0" sz="3600">
                <a:solidFill>
                  <a:schemeClr val="lt1"/>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7" name="Shape 17"/>
        <p:cNvGrpSpPr/>
        <p:nvPr/>
      </p:nvGrpSpPr>
      <p:grpSpPr>
        <a:xfrm>
          <a:off x="0" y="0"/>
          <a:ext cx="0" cy="0"/>
          <a:chOff x="0" y="0"/>
          <a:chExt cx="0" cy="0"/>
        </a:xfrm>
      </p:grpSpPr>
      <p:sp>
        <p:nvSpPr>
          <p:cNvPr id="18" name="Google Shape;18;p23"/>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23"/>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20" name="Google Shape;20;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23" name="Shape 23"/>
        <p:cNvGrpSpPr/>
        <p:nvPr/>
      </p:nvGrpSpPr>
      <p:grpSpPr>
        <a:xfrm>
          <a:off x="0" y="0"/>
          <a:ext cx="0" cy="0"/>
          <a:chOff x="0" y="0"/>
          <a:chExt cx="0" cy="0"/>
        </a:xfrm>
      </p:grpSpPr>
      <p:sp>
        <p:nvSpPr>
          <p:cNvPr id="24" name="Google Shape;24;p2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2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6" name="Google Shape;26;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29" name="Shape 29"/>
        <p:cNvGrpSpPr/>
        <p:nvPr/>
      </p:nvGrpSpPr>
      <p:grpSpPr>
        <a:xfrm>
          <a:off x="0" y="0"/>
          <a:ext cx="0" cy="0"/>
          <a:chOff x="0" y="0"/>
          <a:chExt cx="0" cy="0"/>
        </a:xfrm>
      </p:grpSpPr>
      <p:sp>
        <p:nvSpPr>
          <p:cNvPr id="30" name="Google Shape;30;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2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2" name="Google Shape;32;p2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3" name="Google Shape;33;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36" name="Shape 36"/>
        <p:cNvGrpSpPr/>
        <p:nvPr/>
      </p:nvGrpSpPr>
      <p:grpSpPr>
        <a:xfrm>
          <a:off x="0" y="0"/>
          <a:ext cx="0" cy="0"/>
          <a:chOff x="0" y="0"/>
          <a:chExt cx="0" cy="0"/>
        </a:xfrm>
      </p:grpSpPr>
      <p:sp>
        <p:nvSpPr>
          <p:cNvPr id="37" name="Google Shape;37;p2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2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39" name="Google Shape;39;p2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0" name="Google Shape;40;p2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1" name="Google Shape;41;p2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2" name="Google Shape;42;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45" name="Shape 45"/>
        <p:cNvGrpSpPr/>
        <p:nvPr/>
      </p:nvGrpSpPr>
      <p:grpSpPr>
        <a:xfrm>
          <a:off x="0" y="0"/>
          <a:ext cx="0" cy="0"/>
          <a:chOff x="0" y="0"/>
          <a:chExt cx="0" cy="0"/>
        </a:xfrm>
      </p:grpSpPr>
      <p:sp>
        <p:nvSpPr>
          <p:cNvPr id="46" name="Google Shape;46;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0" name="Shape 50"/>
        <p:cNvGrpSpPr/>
        <p:nvPr/>
      </p:nvGrpSpPr>
      <p:grpSpPr>
        <a:xfrm>
          <a:off x="0" y="0"/>
          <a:ext cx="0" cy="0"/>
          <a:chOff x="0" y="0"/>
          <a:chExt cx="0" cy="0"/>
        </a:xfrm>
      </p:grpSpPr>
      <p:sp>
        <p:nvSpPr>
          <p:cNvPr id="51" name="Google Shape;51;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54" name="Shape 54"/>
        <p:cNvGrpSpPr/>
        <p:nvPr/>
      </p:nvGrpSpPr>
      <p:grpSpPr>
        <a:xfrm>
          <a:off x="0" y="0"/>
          <a:ext cx="0" cy="0"/>
          <a:chOff x="0" y="0"/>
          <a:chExt cx="0" cy="0"/>
        </a:xfrm>
      </p:grpSpPr>
      <p:sp>
        <p:nvSpPr>
          <p:cNvPr id="55" name="Google Shape;55;p2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2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2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61" name="Shape 61"/>
        <p:cNvGrpSpPr/>
        <p:nvPr/>
      </p:nvGrpSpPr>
      <p:grpSpPr>
        <a:xfrm>
          <a:off x="0" y="0"/>
          <a:ext cx="0" cy="0"/>
          <a:chOff x="0" y="0"/>
          <a:chExt cx="0" cy="0"/>
        </a:xfrm>
      </p:grpSpPr>
      <p:sp>
        <p:nvSpPr>
          <p:cNvPr id="62" name="Google Shape;62;p3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30"/>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rmAutofit/>
          </a:bodyPr>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4" name="Google Shape;64;p3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68" name="Shape 68"/>
        <p:cNvGrpSpPr/>
        <p:nvPr/>
      </p:nvGrpSpPr>
      <p:grpSpPr>
        <a:xfrm>
          <a:off x="0" y="0"/>
          <a:ext cx="0" cy="0"/>
          <a:chOff x="0" y="0"/>
          <a:chExt cx="0" cy="0"/>
        </a:xfrm>
      </p:grpSpPr>
      <p:sp>
        <p:nvSpPr>
          <p:cNvPr id="69" name="Google Shape;69;p3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1"/>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2"/>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32"/>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sp>
        <p:nvSpPr>
          <p:cNvPr id="10" name="Google Shape;10;p2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6.jpg"/><Relationship Id="rId5" Type="http://schemas.openxmlformats.org/officeDocument/2006/relationships/image" Target="../media/image3.png"/><Relationship Id="rId6"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1.png"/><Relationship Id="rId4" Type="http://schemas.openxmlformats.org/officeDocument/2006/relationships/image" Target="../media/image23.png"/><Relationship Id="rId5"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4.jp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image" Target="../media/image18.png"/><Relationship Id="rId5" Type="http://schemas.openxmlformats.org/officeDocument/2006/relationships/image" Target="../media/image12.png"/><Relationship Id="rId6"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6.png"/><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6.jp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4" name="Shape 84"/>
        <p:cNvGrpSpPr/>
        <p:nvPr/>
      </p:nvGrpSpPr>
      <p:grpSpPr>
        <a:xfrm>
          <a:off x="0" y="0"/>
          <a:ext cx="0" cy="0"/>
          <a:chOff x="0" y="0"/>
          <a:chExt cx="0" cy="0"/>
        </a:xfrm>
      </p:grpSpPr>
      <p:sp>
        <p:nvSpPr>
          <p:cNvPr id="85" name="Google Shape;85;g7cf01e8136_0_5"/>
          <p:cNvSpPr txBox="1"/>
          <p:nvPr>
            <p:ph idx="1" type="body"/>
          </p:nvPr>
        </p:nvSpPr>
        <p:spPr>
          <a:xfrm>
            <a:off x="685788" y="5094313"/>
            <a:ext cx="7772400" cy="1500300"/>
          </a:xfrm>
          <a:prstGeom prst="rect">
            <a:avLst/>
          </a:prstGeom>
        </p:spPr>
        <p:txBody>
          <a:bodyPr anchorCtr="0" anchor="b" bIns="45700" lIns="91425" spcFirstLastPara="1" rIns="91425" wrap="square" tIns="45700">
            <a:noAutofit/>
          </a:bodyPr>
          <a:lstStyle/>
          <a:p>
            <a:pPr indent="0" lvl="0" marL="0" rtl="0" algn="ctr">
              <a:spcBef>
                <a:spcPts val="0"/>
              </a:spcBef>
              <a:spcAft>
                <a:spcPts val="0"/>
              </a:spcAft>
              <a:buNone/>
            </a:pPr>
            <a:r>
              <a:rPr lang="en-US" sz="2790">
                <a:solidFill>
                  <a:srgbClr val="666666"/>
                </a:solidFill>
                <a:latin typeface="Century Gothic"/>
                <a:ea typeface="Century Gothic"/>
                <a:cs typeface="Century Gothic"/>
                <a:sym typeface="Century Gothic"/>
              </a:rPr>
              <a:t>IUCN World Conservation Congress, </a:t>
            </a:r>
            <a:endParaRPr sz="2790">
              <a:solidFill>
                <a:srgbClr val="666666"/>
              </a:solidFill>
              <a:latin typeface="Century Gothic"/>
              <a:ea typeface="Century Gothic"/>
              <a:cs typeface="Century Gothic"/>
              <a:sym typeface="Century Gothic"/>
            </a:endParaRPr>
          </a:p>
          <a:p>
            <a:pPr indent="0" lvl="0" marL="0" rtl="0" algn="ctr">
              <a:spcBef>
                <a:spcPts val="0"/>
              </a:spcBef>
              <a:spcAft>
                <a:spcPts val="0"/>
              </a:spcAft>
              <a:buClr>
                <a:schemeClr val="lt1"/>
              </a:buClr>
              <a:buSzPts val="3240"/>
              <a:buFont typeface="Century Gothic"/>
              <a:buNone/>
            </a:pPr>
            <a:r>
              <a:rPr lang="en-US" sz="2790">
                <a:solidFill>
                  <a:srgbClr val="666666"/>
                </a:solidFill>
                <a:latin typeface="Century Gothic"/>
                <a:ea typeface="Century Gothic"/>
                <a:cs typeface="Century Gothic"/>
                <a:sym typeface="Century Gothic"/>
              </a:rPr>
              <a:t>June 11th to June 19th, 2020</a:t>
            </a:r>
            <a:endParaRPr>
              <a:solidFill>
                <a:srgbClr val="666666"/>
              </a:solidFill>
            </a:endParaRPr>
          </a:p>
        </p:txBody>
      </p:sp>
      <p:pic>
        <p:nvPicPr>
          <p:cNvPr descr="A close up of a logo&#10;&#10;Description generated with very high confidence" id="86" name="Google Shape;86;g7cf01e8136_0_5"/>
          <p:cNvPicPr preferRelativeResize="0"/>
          <p:nvPr/>
        </p:nvPicPr>
        <p:blipFill rotWithShape="1">
          <a:blip r:embed="rId3">
            <a:alphaModFix/>
          </a:blip>
          <a:srcRect b="0" l="0" r="0" t="0"/>
          <a:stretch/>
        </p:blipFill>
        <p:spPr>
          <a:xfrm>
            <a:off x="181575" y="2787138"/>
            <a:ext cx="4708900" cy="1853993"/>
          </a:xfrm>
          <a:prstGeom prst="rect">
            <a:avLst/>
          </a:prstGeom>
          <a:noFill/>
          <a:ln>
            <a:noFill/>
          </a:ln>
        </p:spPr>
      </p:pic>
      <p:pic>
        <p:nvPicPr>
          <p:cNvPr id="87" name="Google Shape;87;g7cf01e8136_0_5"/>
          <p:cNvPicPr preferRelativeResize="0"/>
          <p:nvPr/>
        </p:nvPicPr>
        <p:blipFill rotWithShape="1">
          <a:blip r:embed="rId4">
            <a:alphaModFix/>
          </a:blip>
          <a:srcRect b="0" l="0" r="0" t="0"/>
          <a:stretch/>
        </p:blipFill>
        <p:spPr>
          <a:xfrm>
            <a:off x="4796764" y="1873999"/>
            <a:ext cx="3828087" cy="3451325"/>
          </a:xfrm>
          <a:prstGeom prst="rect">
            <a:avLst/>
          </a:prstGeom>
          <a:noFill/>
          <a:ln>
            <a:noFill/>
          </a:ln>
        </p:spPr>
      </p:pic>
      <p:pic>
        <p:nvPicPr>
          <p:cNvPr id="88" name="Google Shape;88;g7cf01e8136_0_5"/>
          <p:cNvPicPr preferRelativeResize="0"/>
          <p:nvPr/>
        </p:nvPicPr>
        <p:blipFill>
          <a:blip r:embed="rId5">
            <a:alphaModFix/>
          </a:blip>
          <a:stretch>
            <a:fillRect/>
          </a:stretch>
        </p:blipFill>
        <p:spPr>
          <a:xfrm>
            <a:off x="5687125" y="2977750"/>
            <a:ext cx="1117449" cy="610887"/>
          </a:xfrm>
          <a:prstGeom prst="rect">
            <a:avLst/>
          </a:prstGeom>
          <a:noFill/>
          <a:ln>
            <a:noFill/>
          </a:ln>
        </p:spPr>
      </p:pic>
      <p:sp>
        <p:nvSpPr>
          <p:cNvPr id="89" name="Google Shape;89;g7cf01e8136_0_5"/>
          <p:cNvSpPr txBox="1"/>
          <p:nvPr/>
        </p:nvSpPr>
        <p:spPr>
          <a:xfrm>
            <a:off x="-2378412" y="2013956"/>
            <a:ext cx="2378400" cy="8679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None/>
            </a:pPr>
            <a:r>
              <a:t/>
            </a:r>
            <a:endParaRPr/>
          </a:p>
        </p:txBody>
      </p:sp>
      <p:sp>
        <p:nvSpPr>
          <p:cNvPr id="90" name="Google Shape;90;g7cf01e8136_0_5"/>
          <p:cNvSpPr/>
          <p:nvPr/>
        </p:nvSpPr>
        <p:spPr>
          <a:xfrm>
            <a:off x="468450" y="194450"/>
            <a:ext cx="8156400" cy="1577400"/>
          </a:xfrm>
          <a:prstGeom prst="rect">
            <a:avLst/>
          </a:prstGeom>
          <a:solidFill>
            <a:srgbClr val="4D9BA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1" name="Google Shape;91;g7cf01e8136_0_5"/>
          <p:cNvSpPr txBox="1"/>
          <p:nvPr/>
        </p:nvSpPr>
        <p:spPr>
          <a:xfrm>
            <a:off x="455400" y="309800"/>
            <a:ext cx="8233200" cy="13467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b="1" lang="en-US" sz="4600">
                <a:solidFill>
                  <a:srgbClr val="FFFFFF"/>
                </a:solidFill>
                <a:latin typeface="Century Gothic"/>
                <a:ea typeface="Century Gothic"/>
                <a:cs typeface="Century Gothic"/>
                <a:sym typeface="Century Gothic"/>
              </a:rPr>
              <a:t>IUCN Youth Champions Global Summit</a:t>
            </a:r>
            <a:endParaRPr sz="4600">
              <a:solidFill>
                <a:srgbClr val="FFFFFF"/>
              </a:solidFill>
              <a:latin typeface="Calibri"/>
              <a:ea typeface="Calibri"/>
              <a:cs typeface="Calibri"/>
              <a:sym typeface="Calibri"/>
            </a:endParaRPr>
          </a:p>
        </p:txBody>
      </p:sp>
      <p:pic>
        <p:nvPicPr>
          <p:cNvPr id="92" name="Google Shape;92;g7cf01e8136_0_5"/>
          <p:cNvPicPr preferRelativeResize="0"/>
          <p:nvPr/>
        </p:nvPicPr>
        <p:blipFill>
          <a:blip r:embed="rId6">
            <a:alphaModFix/>
          </a:blip>
          <a:stretch>
            <a:fillRect/>
          </a:stretch>
        </p:blipFill>
        <p:spPr>
          <a:xfrm>
            <a:off x="5821835" y="5094325"/>
            <a:ext cx="1777963" cy="4532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6" name="Shape 96"/>
        <p:cNvGrpSpPr/>
        <p:nvPr/>
      </p:nvGrpSpPr>
      <p:grpSpPr>
        <a:xfrm>
          <a:off x="0" y="0"/>
          <a:ext cx="0" cy="0"/>
          <a:chOff x="0" y="0"/>
          <a:chExt cx="0" cy="0"/>
        </a:xfrm>
      </p:grpSpPr>
      <p:sp>
        <p:nvSpPr>
          <p:cNvPr id="97" name="Google Shape;97;p2"/>
          <p:cNvSpPr txBox="1"/>
          <p:nvPr>
            <p:ph idx="1" type="body"/>
          </p:nvPr>
        </p:nvSpPr>
        <p:spPr>
          <a:xfrm>
            <a:off x="1943931" y="231435"/>
            <a:ext cx="5170099" cy="98260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7F7F7F"/>
              </a:buClr>
              <a:buSzPts val="6000"/>
              <a:buNone/>
            </a:pPr>
            <a:r>
              <a:rPr lang="en-US" sz="6000">
                <a:solidFill>
                  <a:srgbClr val="7F7F7F"/>
                </a:solidFill>
                <a:latin typeface="Century Gothic"/>
                <a:ea typeface="Century Gothic"/>
                <a:cs typeface="Century Gothic"/>
                <a:sym typeface="Century Gothic"/>
              </a:rPr>
              <a:t>Who are we?</a:t>
            </a:r>
            <a:endParaRPr/>
          </a:p>
        </p:txBody>
      </p:sp>
      <p:pic>
        <p:nvPicPr>
          <p:cNvPr descr="A person holding a sign posing for the camera&#10;&#10;Description generated with very high confidence" id="98" name="Google Shape;98;p2"/>
          <p:cNvPicPr preferRelativeResize="0"/>
          <p:nvPr/>
        </p:nvPicPr>
        <p:blipFill rotWithShape="1">
          <a:blip r:embed="rId3">
            <a:alphaModFix/>
          </a:blip>
          <a:srcRect b="0" l="0" r="0" t="0"/>
          <a:stretch/>
        </p:blipFill>
        <p:spPr>
          <a:xfrm>
            <a:off x="3200401" y="1805576"/>
            <a:ext cx="2743200" cy="3429000"/>
          </a:xfrm>
          <a:prstGeom prst="rect">
            <a:avLst/>
          </a:prstGeom>
          <a:noFill/>
          <a:ln>
            <a:noFill/>
          </a:ln>
        </p:spPr>
      </p:pic>
      <p:pic>
        <p:nvPicPr>
          <p:cNvPr descr="A person smiling for the camera&#10;&#10;Description generated with very high confidence" id="99" name="Google Shape;99;p2"/>
          <p:cNvPicPr preferRelativeResize="0"/>
          <p:nvPr/>
        </p:nvPicPr>
        <p:blipFill rotWithShape="1">
          <a:blip r:embed="rId4">
            <a:alphaModFix/>
          </a:blip>
          <a:srcRect b="337" l="0" r="-331" t="10325"/>
          <a:stretch/>
        </p:blipFill>
        <p:spPr>
          <a:xfrm>
            <a:off x="6187684" y="1805576"/>
            <a:ext cx="2752315" cy="3430657"/>
          </a:xfrm>
          <a:prstGeom prst="rect">
            <a:avLst/>
          </a:prstGeom>
          <a:noFill/>
          <a:ln>
            <a:noFill/>
          </a:ln>
        </p:spPr>
      </p:pic>
      <p:pic>
        <p:nvPicPr>
          <p:cNvPr id="100" name="Google Shape;100;p2"/>
          <p:cNvPicPr preferRelativeResize="0"/>
          <p:nvPr/>
        </p:nvPicPr>
        <p:blipFill rotWithShape="1">
          <a:blip r:embed="rId5">
            <a:alphaModFix/>
          </a:blip>
          <a:srcRect b="0" l="0" r="0" t="0"/>
          <a:stretch/>
        </p:blipFill>
        <p:spPr>
          <a:xfrm>
            <a:off x="275726" y="1806237"/>
            <a:ext cx="2583439" cy="3428339"/>
          </a:xfrm>
          <a:prstGeom prst="rect">
            <a:avLst/>
          </a:prstGeom>
          <a:noFill/>
          <a:ln>
            <a:noFill/>
          </a:ln>
        </p:spPr>
      </p:pic>
      <p:sp>
        <p:nvSpPr>
          <p:cNvPr id="101" name="Google Shape;101;p2"/>
          <p:cNvSpPr txBox="1"/>
          <p:nvPr/>
        </p:nvSpPr>
        <p:spPr>
          <a:xfrm>
            <a:off x="3200401" y="5276926"/>
            <a:ext cx="2752307"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800" u="none" cap="none" strike="noStrike">
                <a:solidFill>
                  <a:schemeClr val="dk1"/>
                </a:solidFill>
                <a:latin typeface="Calibri"/>
                <a:ea typeface="Calibri"/>
                <a:cs typeface="Calibri"/>
                <a:sym typeface="Calibri"/>
              </a:rPr>
              <a:t>Fallon Hayes</a:t>
            </a:r>
            <a:endParaRPr/>
          </a:p>
        </p:txBody>
      </p:sp>
      <p:sp>
        <p:nvSpPr>
          <p:cNvPr id="102" name="Google Shape;102;p2"/>
          <p:cNvSpPr txBox="1"/>
          <p:nvPr/>
        </p:nvSpPr>
        <p:spPr>
          <a:xfrm>
            <a:off x="167580" y="5276926"/>
            <a:ext cx="2752307"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800" u="none" cap="none" strike="noStrike">
                <a:solidFill>
                  <a:schemeClr val="dk1"/>
                </a:solidFill>
                <a:latin typeface="Calibri"/>
                <a:ea typeface="Calibri"/>
                <a:cs typeface="Calibri"/>
                <a:sym typeface="Calibri"/>
              </a:rPr>
              <a:t>Caitlin Brant</a:t>
            </a:r>
            <a:endParaRPr/>
          </a:p>
        </p:txBody>
      </p:sp>
      <p:sp>
        <p:nvSpPr>
          <p:cNvPr id="103" name="Google Shape;103;p2"/>
          <p:cNvSpPr txBox="1"/>
          <p:nvPr/>
        </p:nvSpPr>
        <p:spPr>
          <a:xfrm>
            <a:off x="6187684" y="5304249"/>
            <a:ext cx="2752307"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800" u="none" cap="none" strike="noStrike">
                <a:solidFill>
                  <a:schemeClr val="dk1"/>
                </a:solidFill>
                <a:latin typeface="Calibri"/>
                <a:ea typeface="Calibri"/>
                <a:cs typeface="Calibri"/>
                <a:sym typeface="Calibri"/>
              </a:rPr>
              <a:t>Hannah Machat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8" name="Shape 108"/>
        <p:cNvGrpSpPr/>
        <p:nvPr/>
      </p:nvGrpSpPr>
      <p:grpSpPr>
        <a:xfrm>
          <a:off x="0" y="0"/>
          <a:ext cx="0" cy="0"/>
          <a:chOff x="0" y="0"/>
          <a:chExt cx="0" cy="0"/>
        </a:xfrm>
      </p:grpSpPr>
      <p:sp>
        <p:nvSpPr>
          <p:cNvPr id="109" name="Google Shape;109;p3"/>
          <p:cNvSpPr txBox="1"/>
          <p:nvPr>
            <p:ph idx="1" type="body"/>
          </p:nvPr>
        </p:nvSpPr>
        <p:spPr>
          <a:xfrm>
            <a:off x="141175" y="3859377"/>
            <a:ext cx="4003575" cy="4659185"/>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rgbClr val="7F7F7F"/>
              </a:buClr>
              <a:buSzPts val="2400"/>
              <a:buChar char="•"/>
            </a:pPr>
            <a:r>
              <a:rPr lang="en-US" sz="2400">
                <a:solidFill>
                  <a:srgbClr val="7F7F7F"/>
                </a:solidFill>
                <a:latin typeface="Century Gothic"/>
                <a:ea typeface="Century Gothic"/>
                <a:cs typeface="Century Gothic"/>
                <a:sym typeface="Century Gothic"/>
              </a:rPr>
              <a:t>Open to ages 18-30 </a:t>
            </a:r>
            <a:endParaRPr sz="2400">
              <a:solidFill>
                <a:srgbClr val="7F7F7F"/>
              </a:solidFill>
              <a:latin typeface="Century Gothic"/>
              <a:ea typeface="Century Gothic"/>
              <a:cs typeface="Century Gothic"/>
              <a:sym typeface="Century Gothic"/>
            </a:endParaRPr>
          </a:p>
          <a:p>
            <a:pPr indent="-190500" lvl="0" marL="342900" rtl="0" algn="l">
              <a:spcBef>
                <a:spcPts val="480"/>
              </a:spcBef>
              <a:spcAft>
                <a:spcPts val="0"/>
              </a:spcAft>
              <a:buClr>
                <a:schemeClr val="dk1"/>
              </a:buClr>
              <a:buSzPts val="2400"/>
              <a:buNone/>
            </a:pPr>
            <a:r>
              <a:t/>
            </a:r>
            <a:endParaRPr sz="2400">
              <a:solidFill>
                <a:srgbClr val="7F7F7F"/>
              </a:solidFill>
              <a:latin typeface="Century Gothic"/>
              <a:ea typeface="Century Gothic"/>
              <a:cs typeface="Century Gothic"/>
              <a:sym typeface="Century Gothic"/>
            </a:endParaRPr>
          </a:p>
          <a:p>
            <a:pPr indent="-342900" lvl="0" marL="342900" rtl="0" algn="l">
              <a:spcBef>
                <a:spcPts val="480"/>
              </a:spcBef>
              <a:spcAft>
                <a:spcPts val="0"/>
              </a:spcAft>
              <a:buClr>
                <a:srgbClr val="7F7F7F"/>
              </a:buClr>
              <a:buSzPts val="2400"/>
              <a:buChar char="•"/>
            </a:pPr>
            <a:r>
              <a:rPr lang="en-US" sz="2400">
                <a:solidFill>
                  <a:srgbClr val="7F7F7F"/>
                </a:solidFill>
                <a:latin typeface="Century Gothic"/>
                <a:ea typeface="Century Gothic"/>
                <a:cs typeface="Century Gothic"/>
                <a:sym typeface="Century Gothic"/>
              </a:rPr>
              <a:t>3 step program: adventure, immersive field learning and service project.</a:t>
            </a:r>
            <a:endParaRPr sz="2400">
              <a:solidFill>
                <a:srgbClr val="7F7F7F"/>
              </a:solidFill>
              <a:latin typeface="Century Gothic"/>
              <a:ea typeface="Century Gothic"/>
              <a:cs typeface="Century Gothic"/>
              <a:sym typeface="Century Gothic"/>
            </a:endParaRPr>
          </a:p>
          <a:p>
            <a:pPr indent="-190500" lvl="0" marL="342900" rtl="0" algn="l">
              <a:spcBef>
                <a:spcPts val="480"/>
              </a:spcBef>
              <a:spcAft>
                <a:spcPts val="0"/>
              </a:spcAft>
              <a:buClr>
                <a:schemeClr val="dk1"/>
              </a:buClr>
              <a:buSzPts val="2400"/>
              <a:buNone/>
            </a:pPr>
            <a:r>
              <a:t/>
            </a:r>
            <a:endParaRPr sz="2400">
              <a:solidFill>
                <a:srgbClr val="7F7F7F"/>
              </a:solidFill>
              <a:latin typeface="Century Gothic"/>
              <a:ea typeface="Century Gothic"/>
              <a:cs typeface="Century Gothic"/>
              <a:sym typeface="Century Gothic"/>
            </a:endParaRPr>
          </a:p>
          <a:p>
            <a:pPr indent="0" lvl="0" marL="0" rtl="0" algn="l">
              <a:spcBef>
                <a:spcPts val="480"/>
              </a:spcBef>
              <a:spcAft>
                <a:spcPts val="0"/>
              </a:spcAft>
              <a:buClr>
                <a:schemeClr val="dk1"/>
              </a:buClr>
              <a:buSzPts val="2400"/>
              <a:buNone/>
            </a:pPr>
            <a:r>
              <a:t/>
            </a:r>
            <a:endParaRPr sz="2400">
              <a:solidFill>
                <a:srgbClr val="7F7F7F"/>
              </a:solidFill>
              <a:latin typeface="Century Gothic"/>
              <a:ea typeface="Century Gothic"/>
              <a:cs typeface="Century Gothic"/>
              <a:sym typeface="Century Gothic"/>
            </a:endParaRPr>
          </a:p>
        </p:txBody>
      </p:sp>
      <p:pic>
        <p:nvPicPr>
          <p:cNvPr descr="A group of people standing on top of a mountain&#10;&#10;Description generated with very high confidence" id="110" name="Google Shape;110;p3"/>
          <p:cNvPicPr preferRelativeResize="0"/>
          <p:nvPr/>
        </p:nvPicPr>
        <p:blipFill rotWithShape="1">
          <a:blip r:embed="rId3">
            <a:alphaModFix/>
          </a:blip>
          <a:srcRect b="0" l="0" r="0" t="0"/>
          <a:stretch/>
        </p:blipFill>
        <p:spPr>
          <a:xfrm flipH="1">
            <a:off x="3944711" y="-1284524"/>
            <a:ext cx="5197153" cy="8144654"/>
          </a:xfrm>
          <a:prstGeom prst="rect">
            <a:avLst/>
          </a:prstGeom>
          <a:noFill/>
          <a:ln>
            <a:noFill/>
          </a:ln>
        </p:spPr>
      </p:pic>
      <p:sp>
        <p:nvSpPr>
          <p:cNvPr id="111" name="Google Shape;111;p3"/>
          <p:cNvSpPr/>
          <p:nvPr/>
        </p:nvSpPr>
        <p:spPr>
          <a:xfrm>
            <a:off x="6399000" y="4635751"/>
            <a:ext cx="2740958" cy="1136006"/>
          </a:xfrm>
          <a:prstGeom prst="rect">
            <a:avLst/>
          </a:prstGeom>
          <a:solidFill>
            <a:srgbClr val="F4C12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2" name="Google Shape;112;p3"/>
          <p:cNvSpPr txBox="1"/>
          <p:nvPr/>
        </p:nvSpPr>
        <p:spPr>
          <a:xfrm>
            <a:off x="6613483" y="4763231"/>
            <a:ext cx="1999965" cy="86793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i="0" lang="en-US" sz="2800" u="none" cap="none" strike="noStrike">
                <a:solidFill>
                  <a:srgbClr val="58595B"/>
                </a:solidFill>
                <a:latin typeface="Century Gothic"/>
                <a:ea typeface="Century Gothic"/>
                <a:cs typeface="Century Gothic"/>
                <a:sym typeface="Century Gothic"/>
              </a:rPr>
              <a:t>What is CCC?</a:t>
            </a:r>
            <a:endParaRPr b="0" i="0" sz="1800" u="none" cap="none" strike="noStrike">
              <a:solidFill>
                <a:schemeClr val="dk1"/>
              </a:solidFill>
              <a:latin typeface="Calibri"/>
              <a:ea typeface="Calibri"/>
              <a:cs typeface="Calibri"/>
              <a:sym typeface="Calibri"/>
            </a:endParaRPr>
          </a:p>
        </p:txBody>
      </p:sp>
      <p:pic>
        <p:nvPicPr>
          <p:cNvPr descr="A picture containing food&#10;&#10;Description generated with very high confidence" id="113" name="Google Shape;113;p3"/>
          <p:cNvPicPr preferRelativeResize="0"/>
          <p:nvPr/>
        </p:nvPicPr>
        <p:blipFill rotWithShape="1">
          <a:blip r:embed="rId4">
            <a:alphaModFix/>
          </a:blip>
          <a:srcRect b="0" l="0" r="0" t="0"/>
          <a:stretch/>
        </p:blipFill>
        <p:spPr>
          <a:xfrm>
            <a:off x="-360659" y="323774"/>
            <a:ext cx="4464530" cy="33506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17" name="Shape 117"/>
        <p:cNvGrpSpPr/>
        <p:nvPr/>
      </p:nvGrpSpPr>
      <p:grpSpPr>
        <a:xfrm>
          <a:off x="0" y="0"/>
          <a:ext cx="0" cy="0"/>
          <a:chOff x="0" y="0"/>
          <a:chExt cx="0" cy="0"/>
        </a:xfrm>
      </p:grpSpPr>
      <p:pic>
        <p:nvPicPr>
          <p:cNvPr descr="A close up of a person&#10;&#10;Description generated with high confidence" id="118" name="Google Shape;118;p4"/>
          <p:cNvPicPr preferRelativeResize="0"/>
          <p:nvPr/>
        </p:nvPicPr>
        <p:blipFill rotWithShape="1">
          <a:blip r:embed="rId3">
            <a:alphaModFix/>
          </a:blip>
          <a:srcRect b="0" l="0" r="0" t="0"/>
          <a:stretch/>
        </p:blipFill>
        <p:spPr>
          <a:xfrm>
            <a:off x="-813489" y="429150"/>
            <a:ext cx="10770975" cy="5048900"/>
          </a:xfrm>
          <a:prstGeom prst="rect">
            <a:avLst/>
          </a:prstGeom>
          <a:noFill/>
          <a:ln>
            <a:noFill/>
          </a:ln>
        </p:spPr>
      </p:pic>
      <p:pic>
        <p:nvPicPr>
          <p:cNvPr id="119" name="Google Shape;119;p4"/>
          <p:cNvPicPr preferRelativeResize="0"/>
          <p:nvPr/>
        </p:nvPicPr>
        <p:blipFill>
          <a:blip r:embed="rId4">
            <a:alphaModFix/>
          </a:blip>
          <a:stretch>
            <a:fillRect/>
          </a:stretch>
        </p:blipFill>
        <p:spPr>
          <a:xfrm>
            <a:off x="2803400" y="1950825"/>
            <a:ext cx="3537175" cy="4502704"/>
          </a:xfrm>
          <a:prstGeom prst="rect">
            <a:avLst/>
          </a:prstGeom>
          <a:noFill/>
          <a:ln>
            <a:noFill/>
          </a:ln>
        </p:spPr>
      </p:pic>
      <p:pic>
        <p:nvPicPr>
          <p:cNvPr id="120" name="Google Shape;120;p4"/>
          <p:cNvPicPr preferRelativeResize="0"/>
          <p:nvPr/>
        </p:nvPicPr>
        <p:blipFill>
          <a:blip r:embed="rId5">
            <a:alphaModFix/>
          </a:blip>
          <a:stretch>
            <a:fillRect/>
          </a:stretch>
        </p:blipFill>
        <p:spPr>
          <a:xfrm>
            <a:off x="6222900" y="2039250"/>
            <a:ext cx="3033575" cy="4325851"/>
          </a:xfrm>
          <a:prstGeom prst="rect">
            <a:avLst/>
          </a:prstGeom>
          <a:noFill/>
          <a:ln>
            <a:noFill/>
          </a:ln>
        </p:spPr>
      </p:pic>
      <p:pic>
        <p:nvPicPr>
          <p:cNvPr id="121" name="Google Shape;121;p4"/>
          <p:cNvPicPr preferRelativeResize="0"/>
          <p:nvPr/>
        </p:nvPicPr>
        <p:blipFill>
          <a:blip r:embed="rId6">
            <a:alphaModFix/>
          </a:blip>
          <a:stretch>
            <a:fillRect/>
          </a:stretch>
        </p:blipFill>
        <p:spPr>
          <a:xfrm>
            <a:off x="-177225" y="1874625"/>
            <a:ext cx="3286507" cy="45027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5" name="Shape 125"/>
        <p:cNvGrpSpPr/>
        <p:nvPr/>
      </p:nvGrpSpPr>
      <p:grpSpPr>
        <a:xfrm>
          <a:off x="0" y="0"/>
          <a:ext cx="0" cy="0"/>
          <a:chOff x="0" y="0"/>
          <a:chExt cx="0" cy="0"/>
        </a:xfrm>
      </p:grpSpPr>
      <p:sp>
        <p:nvSpPr>
          <p:cNvPr id="126" name="Google Shape;126;p5"/>
          <p:cNvSpPr txBox="1"/>
          <p:nvPr/>
        </p:nvSpPr>
        <p:spPr>
          <a:xfrm>
            <a:off x="3643" y="276870"/>
            <a:ext cx="9136713"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5400" u="none" cap="none" strike="noStrike">
                <a:solidFill>
                  <a:srgbClr val="7F7F7F"/>
                </a:solidFill>
                <a:latin typeface="Century Gothic"/>
                <a:ea typeface="Century Gothic"/>
                <a:cs typeface="Century Gothic"/>
                <a:sym typeface="Century Gothic"/>
              </a:rPr>
              <a:t>Our Stage 1: </a:t>
            </a:r>
            <a:endParaRPr b="0" i="0" sz="5400" u="none" cap="none" strike="noStrike">
              <a:solidFill>
                <a:schemeClr val="dk1"/>
              </a:solidFill>
              <a:latin typeface="Calibri"/>
              <a:ea typeface="Calibri"/>
              <a:cs typeface="Calibri"/>
              <a:sym typeface="Calibri"/>
            </a:endParaRPr>
          </a:p>
        </p:txBody>
      </p:sp>
      <p:sp>
        <p:nvSpPr>
          <p:cNvPr id="127" name="Google Shape;127;p5"/>
          <p:cNvSpPr txBox="1"/>
          <p:nvPr/>
        </p:nvSpPr>
        <p:spPr>
          <a:xfrm>
            <a:off x="1169412" y="1861588"/>
            <a:ext cx="2315145"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800" u="none" cap="none" strike="noStrike">
                <a:solidFill>
                  <a:srgbClr val="7F7F7F"/>
                </a:solidFill>
                <a:latin typeface="Century Gothic"/>
                <a:ea typeface="Century Gothic"/>
                <a:cs typeface="Century Gothic"/>
                <a:sym typeface="Century Gothic"/>
              </a:rPr>
              <a:t>Portaging in Algonquin Park </a:t>
            </a:r>
            <a:endParaRPr b="0" i="0" sz="1800" u="none" cap="none" strike="noStrike">
              <a:solidFill>
                <a:schemeClr val="dk1"/>
              </a:solidFill>
              <a:latin typeface="Calibri"/>
              <a:ea typeface="Calibri"/>
              <a:cs typeface="Calibri"/>
              <a:sym typeface="Calibri"/>
            </a:endParaRPr>
          </a:p>
        </p:txBody>
      </p:sp>
      <p:sp>
        <p:nvSpPr>
          <p:cNvPr id="128" name="Google Shape;128;p5"/>
          <p:cNvSpPr txBox="1"/>
          <p:nvPr/>
        </p:nvSpPr>
        <p:spPr>
          <a:xfrm>
            <a:off x="5559260" y="1806942"/>
            <a:ext cx="2743200"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800" u="none" cap="none" strike="noStrike">
                <a:solidFill>
                  <a:srgbClr val="7F7F7F"/>
                </a:solidFill>
                <a:latin typeface="Century Gothic"/>
                <a:ea typeface="Century Gothic"/>
                <a:cs typeface="Century Gothic"/>
                <a:sym typeface="Century Gothic"/>
              </a:rPr>
              <a:t>Sea kayaking the Southern Gulf Islands</a:t>
            </a:r>
            <a:endParaRPr b="0" i="0" sz="1800" u="none" cap="none" strike="noStrike">
              <a:solidFill>
                <a:schemeClr val="dk1"/>
              </a:solidFill>
              <a:latin typeface="Calibri"/>
              <a:ea typeface="Calibri"/>
              <a:cs typeface="Calibri"/>
              <a:sym typeface="Calibri"/>
            </a:endParaRPr>
          </a:p>
        </p:txBody>
      </p:sp>
      <p:pic>
        <p:nvPicPr>
          <p:cNvPr descr="A group of people rowing a boat in the water&#10;&#10;Description generated with very high confidence" id="129" name="Google Shape;129;p5"/>
          <p:cNvPicPr preferRelativeResize="0"/>
          <p:nvPr/>
        </p:nvPicPr>
        <p:blipFill rotWithShape="1">
          <a:blip r:embed="rId3">
            <a:alphaModFix/>
          </a:blip>
          <a:srcRect b="0" l="0" r="0" t="0"/>
          <a:stretch/>
        </p:blipFill>
        <p:spPr>
          <a:xfrm>
            <a:off x="4575643" y="2497918"/>
            <a:ext cx="4564713" cy="3419558"/>
          </a:xfrm>
          <a:prstGeom prst="rect">
            <a:avLst/>
          </a:prstGeom>
          <a:noFill/>
          <a:ln>
            <a:noFill/>
          </a:ln>
        </p:spPr>
      </p:pic>
      <p:pic>
        <p:nvPicPr>
          <p:cNvPr descr="A group of people that are standing in the grass&#10;&#10;Description generated with very high confidence" id="130" name="Google Shape;130;p5"/>
          <p:cNvPicPr preferRelativeResize="0"/>
          <p:nvPr/>
        </p:nvPicPr>
        <p:blipFill rotWithShape="1">
          <a:blip r:embed="rId4">
            <a:alphaModFix/>
          </a:blip>
          <a:srcRect b="0" l="0" r="0" t="0"/>
          <a:stretch/>
        </p:blipFill>
        <p:spPr>
          <a:xfrm>
            <a:off x="2721" y="2495549"/>
            <a:ext cx="4498522" cy="337729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4" name="Shape 134"/>
        <p:cNvGrpSpPr/>
        <p:nvPr/>
      </p:nvGrpSpPr>
      <p:grpSpPr>
        <a:xfrm>
          <a:off x="0" y="0"/>
          <a:ext cx="0" cy="0"/>
          <a:chOff x="0" y="0"/>
          <a:chExt cx="0" cy="0"/>
        </a:xfrm>
      </p:grpSpPr>
      <p:sp>
        <p:nvSpPr>
          <p:cNvPr id="135" name="Google Shape;135;p6"/>
          <p:cNvSpPr txBox="1"/>
          <p:nvPr/>
        </p:nvSpPr>
        <p:spPr>
          <a:xfrm>
            <a:off x="2116599" y="240441"/>
            <a:ext cx="4910801"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5400" u="none" cap="none" strike="noStrike">
                <a:solidFill>
                  <a:srgbClr val="7F7F7F"/>
                </a:solidFill>
                <a:latin typeface="Century Gothic"/>
                <a:ea typeface="Century Gothic"/>
                <a:cs typeface="Century Gothic"/>
                <a:sym typeface="Century Gothic"/>
              </a:rPr>
              <a:t>Our Stage 2: </a:t>
            </a:r>
            <a:endParaRPr/>
          </a:p>
        </p:txBody>
      </p:sp>
      <p:sp>
        <p:nvSpPr>
          <p:cNvPr id="136" name="Google Shape;136;p6"/>
          <p:cNvSpPr txBox="1"/>
          <p:nvPr/>
        </p:nvSpPr>
        <p:spPr>
          <a:xfrm>
            <a:off x="841539" y="1570146"/>
            <a:ext cx="746092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rgbClr val="7F7F7F"/>
                </a:solidFill>
                <a:latin typeface="Century Gothic"/>
                <a:ea typeface="Century Gothic"/>
                <a:cs typeface="Century Gothic"/>
                <a:sym typeface="Century Gothic"/>
              </a:rPr>
              <a:t>IUCN Youth Summit Coordinators</a:t>
            </a:r>
            <a:endParaRPr sz="3600">
              <a:solidFill>
                <a:schemeClr val="dk1"/>
              </a:solidFill>
              <a:latin typeface="Calibri"/>
              <a:ea typeface="Calibri"/>
              <a:cs typeface="Calibri"/>
              <a:sym typeface="Calibri"/>
            </a:endParaRPr>
          </a:p>
        </p:txBody>
      </p:sp>
      <p:pic>
        <p:nvPicPr>
          <p:cNvPr descr="A close up of a logo&#10;&#10;Description generated with very high confidence" id="137" name="Google Shape;137;p6"/>
          <p:cNvPicPr preferRelativeResize="0"/>
          <p:nvPr/>
        </p:nvPicPr>
        <p:blipFill rotWithShape="1">
          <a:blip r:embed="rId3">
            <a:alphaModFix/>
          </a:blip>
          <a:srcRect b="0" l="0" r="0" t="0"/>
          <a:stretch/>
        </p:blipFill>
        <p:spPr>
          <a:xfrm>
            <a:off x="905294" y="2474072"/>
            <a:ext cx="7096617" cy="412299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2" name="Shape 142"/>
        <p:cNvGrpSpPr/>
        <p:nvPr/>
      </p:nvGrpSpPr>
      <p:grpSpPr>
        <a:xfrm>
          <a:off x="0" y="0"/>
          <a:ext cx="0" cy="0"/>
          <a:chOff x="0" y="0"/>
          <a:chExt cx="0" cy="0"/>
        </a:xfrm>
      </p:grpSpPr>
      <p:sp>
        <p:nvSpPr>
          <p:cNvPr id="143" name="Google Shape;143;p7"/>
          <p:cNvSpPr txBox="1"/>
          <p:nvPr/>
        </p:nvSpPr>
        <p:spPr>
          <a:xfrm>
            <a:off x="528466" y="1046688"/>
            <a:ext cx="8708700" cy="1323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rgbClr val="7F7F7F"/>
                </a:solidFill>
                <a:latin typeface="Century Gothic"/>
                <a:ea typeface="Century Gothic"/>
                <a:cs typeface="Century Gothic"/>
                <a:sym typeface="Century Gothic"/>
              </a:rPr>
              <a:t>IUCN World Conservation Congress: </a:t>
            </a:r>
            <a:r>
              <a:rPr lang="en-US" sz="4400">
                <a:solidFill>
                  <a:srgbClr val="7F7F7F"/>
                </a:solidFill>
                <a:latin typeface="Century Gothic"/>
                <a:ea typeface="Century Gothic"/>
                <a:cs typeface="Century Gothic"/>
                <a:sym typeface="Century Gothic"/>
              </a:rPr>
              <a:t>Youth Engagement Summary</a:t>
            </a:r>
            <a:endParaRPr/>
          </a:p>
        </p:txBody>
      </p:sp>
      <p:sp>
        <p:nvSpPr>
          <p:cNvPr id="144" name="Google Shape;144;p7"/>
          <p:cNvSpPr txBox="1"/>
          <p:nvPr/>
        </p:nvSpPr>
        <p:spPr>
          <a:xfrm>
            <a:off x="270116" y="2965886"/>
            <a:ext cx="5160300" cy="2862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7F7F7F"/>
                </a:solidFill>
                <a:latin typeface="Century Gothic"/>
                <a:ea typeface="Century Gothic"/>
                <a:cs typeface="Century Gothic"/>
                <a:sym typeface="Century Gothic"/>
              </a:rPr>
              <a:t>Youth engagement with Participants from around the world:</a:t>
            </a:r>
            <a:endParaRPr/>
          </a:p>
          <a:p>
            <a:pPr indent="0" lvl="0" marL="0" marR="0" rtl="0" algn="l">
              <a:spcBef>
                <a:spcPts val="0"/>
              </a:spcBef>
              <a:spcAft>
                <a:spcPts val="0"/>
              </a:spcAft>
              <a:buNone/>
            </a:pPr>
            <a:r>
              <a:t/>
            </a:r>
            <a:endParaRPr sz="2000">
              <a:solidFill>
                <a:srgbClr val="7F7F7F"/>
              </a:solidFill>
              <a:latin typeface="Century Gothic"/>
              <a:ea typeface="Century Gothic"/>
              <a:cs typeface="Century Gothic"/>
              <a:sym typeface="Century Gothic"/>
            </a:endParaRPr>
          </a:p>
          <a:p>
            <a:pPr indent="-457200" lvl="0" marL="457200" marR="0" rtl="0" algn="l">
              <a:spcBef>
                <a:spcPts val="0"/>
              </a:spcBef>
              <a:spcAft>
                <a:spcPts val="0"/>
              </a:spcAft>
              <a:buClr>
                <a:srgbClr val="7F7F7F"/>
              </a:buClr>
              <a:buSzPts val="2000"/>
              <a:buFont typeface="Calibri"/>
              <a:buAutoNum type="arabicPeriod"/>
            </a:pPr>
            <a:r>
              <a:rPr b="1" lang="en-US" sz="2000">
                <a:solidFill>
                  <a:srgbClr val="7F7F7F"/>
                </a:solidFill>
                <a:latin typeface="Century Gothic"/>
                <a:ea typeface="Century Gothic"/>
                <a:cs typeface="Century Gothic"/>
                <a:sym typeface="Century Gothic"/>
              </a:rPr>
              <a:t>Youth Mainstreaming </a:t>
            </a:r>
            <a:r>
              <a:rPr lang="en-US" sz="2000">
                <a:solidFill>
                  <a:srgbClr val="7F7F7F"/>
                </a:solidFill>
                <a:latin typeface="Century Gothic"/>
                <a:ea typeface="Century Gothic"/>
                <a:cs typeface="Century Gothic"/>
                <a:sym typeface="Century Gothic"/>
              </a:rPr>
              <a:t>in Congress Forum</a:t>
            </a:r>
            <a:endParaRPr sz="2000">
              <a:solidFill>
                <a:schemeClr val="dk1"/>
              </a:solidFill>
              <a:latin typeface="Calibri"/>
              <a:ea typeface="Calibri"/>
              <a:cs typeface="Calibri"/>
              <a:sym typeface="Calibri"/>
            </a:endParaRPr>
          </a:p>
          <a:p>
            <a:pPr indent="-457200" lvl="0" marL="457200" marR="0" rtl="0" algn="l">
              <a:spcBef>
                <a:spcPts val="0"/>
              </a:spcBef>
              <a:spcAft>
                <a:spcPts val="0"/>
              </a:spcAft>
              <a:buClr>
                <a:srgbClr val="7F7F7F"/>
              </a:buClr>
              <a:buSzPts val="2000"/>
              <a:buFont typeface="Calibri"/>
              <a:buAutoNum type="arabicPeriod"/>
            </a:pPr>
            <a:r>
              <a:rPr b="1" lang="en-US" sz="2000">
                <a:solidFill>
                  <a:srgbClr val="7F7F7F"/>
                </a:solidFill>
                <a:latin typeface="Century Gothic"/>
                <a:ea typeface="Century Gothic"/>
                <a:cs typeface="Century Gothic"/>
                <a:sym typeface="Century Gothic"/>
              </a:rPr>
              <a:t>Youth Pavilion</a:t>
            </a:r>
            <a:r>
              <a:rPr lang="en-US" sz="2000">
                <a:solidFill>
                  <a:srgbClr val="7F7F7F"/>
                </a:solidFill>
                <a:latin typeface="Century Gothic"/>
                <a:ea typeface="Century Gothic"/>
                <a:cs typeface="Century Gothic"/>
                <a:sym typeface="Century Gothic"/>
              </a:rPr>
              <a:t> from June 12-19</a:t>
            </a:r>
            <a:r>
              <a:rPr baseline="30000" lang="en-US" sz="2000">
                <a:solidFill>
                  <a:srgbClr val="7F7F7F"/>
                </a:solidFill>
                <a:latin typeface="Century Gothic"/>
                <a:ea typeface="Century Gothic"/>
                <a:cs typeface="Century Gothic"/>
                <a:sym typeface="Century Gothic"/>
              </a:rPr>
              <a:t>th</a:t>
            </a:r>
            <a:endParaRPr sz="2000">
              <a:solidFill>
                <a:srgbClr val="7F7F7F"/>
              </a:solidFill>
              <a:latin typeface="Century Gothic"/>
              <a:ea typeface="Century Gothic"/>
              <a:cs typeface="Century Gothic"/>
              <a:sym typeface="Century Gothic"/>
            </a:endParaRPr>
          </a:p>
          <a:p>
            <a:pPr indent="-457200" lvl="0" marL="457200" marR="0" rtl="0" algn="l">
              <a:spcBef>
                <a:spcPts val="0"/>
              </a:spcBef>
              <a:spcAft>
                <a:spcPts val="0"/>
              </a:spcAft>
              <a:buClr>
                <a:srgbClr val="7F7F7F"/>
              </a:buClr>
              <a:buSzPts val="2000"/>
              <a:buFont typeface="Calibri"/>
              <a:buAutoNum type="arabicPeriod"/>
            </a:pPr>
            <a:r>
              <a:rPr b="1" lang="en-US" sz="2000">
                <a:solidFill>
                  <a:srgbClr val="7F7F7F"/>
                </a:solidFill>
                <a:latin typeface="Century Gothic"/>
                <a:ea typeface="Century Gothic"/>
                <a:cs typeface="Century Gothic"/>
                <a:sym typeface="Century Gothic"/>
              </a:rPr>
              <a:t>Youth Summit </a:t>
            </a:r>
            <a:r>
              <a:rPr lang="en-US" sz="2000">
                <a:solidFill>
                  <a:srgbClr val="7F7F7F"/>
                </a:solidFill>
                <a:latin typeface="Century Gothic"/>
                <a:ea typeface="Century Gothic"/>
                <a:cs typeface="Century Gothic"/>
                <a:sym typeface="Century Gothic"/>
              </a:rPr>
              <a:t>June 16-18</a:t>
            </a:r>
            <a:r>
              <a:rPr baseline="30000" lang="en-US" sz="2000">
                <a:solidFill>
                  <a:srgbClr val="7F7F7F"/>
                </a:solidFill>
                <a:latin typeface="Century Gothic"/>
                <a:ea typeface="Century Gothic"/>
                <a:cs typeface="Century Gothic"/>
                <a:sym typeface="Century Gothic"/>
              </a:rPr>
              <a:t>th</a:t>
            </a:r>
            <a:endParaRPr sz="2000">
              <a:solidFill>
                <a:srgbClr val="7F7F7F"/>
              </a:solidFill>
              <a:latin typeface="Century Gothic"/>
              <a:ea typeface="Century Gothic"/>
              <a:cs typeface="Century Gothic"/>
              <a:sym typeface="Century Gothic"/>
            </a:endParaRPr>
          </a:p>
          <a:p>
            <a:pPr indent="-457200" lvl="0" marL="457200" marR="0" rtl="0" algn="l">
              <a:spcBef>
                <a:spcPts val="0"/>
              </a:spcBef>
              <a:spcAft>
                <a:spcPts val="0"/>
              </a:spcAft>
              <a:buClr>
                <a:srgbClr val="7F7F7F"/>
              </a:buClr>
              <a:buSzPts val="2000"/>
              <a:buFont typeface="Calibri"/>
              <a:buAutoNum type="arabicPeriod"/>
            </a:pPr>
            <a:r>
              <a:rPr b="1" lang="en-US" sz="2000">
                <a:solidFill>
                  <a:srgbClr val="7F7F7F"/>
                </a:solidFill>
                <a:latin typeface="Century Gothic"/>
                <a:ea typeface="Century Gothic"/>
                <a:cs typeface="Century Gothic"/>
                <a:sym typeface="Century Gothic"/>
              </a:rPr>
              <a:t>Youth Statement </a:t>
            </a:r>
            <a:r>
              <a:rPr lang="en-US" sz="2000">
                <a:solidFill>
                  <a:srgbClr val="7F7F7F"/>
                </a:solidFill>
                <a:latin typeface="Century Gothic"/>
                <a:ea typeface="Century Gothic"/>
                <a:cs typeface="Century Gothic"/>
                <a:sym typeface="Century Gothic"/>
              </a:rPr>
              <a:t>at Member’s Assembly June 19</a:t>
            </a:r>
            <a:r>
              <a:rPr baseline="30000" lang="en-US" sz="2000">
                <a:solidFill>
                  <a:srgbClr val="7F7F7F"/>
                </a:solidFill>
                <a:latin typeface="Century Gothic"/>
                <a:ea typeface="Century Gothic"/>
                <a:cs typeface="Century Gothic"/>
                <a:sym typeface="Century Gothic"/>
              </a:rPr>
              <a:t>th</a:t>
            </a:r>
            <a:endParaRPr sz="2000">
              <a:solidFill>
                <a:srgbClr val="7F7F7F"/>
              </a:solidFill>
              <a:latin typeface="Century Gothic"/>
              <a:ea typeface="Century Gothic"/>
              <a:cs typeface="Century Gothic"/>
              <a:sym typeface="Century Gothic"/>
            </a:endParaRPr>
          </a:p>
        </p:txBody>
      </p:sp>
      <p:pic>
        <p:nvPicPr>
          <p:cNvPr descr="A close up of a logo&#10;&#10;Description generated with very high confidence" id="145" name="Google Shape;145;p7"/>
          <p:cNvPicPr preferRelativeResize="0"/>
          <p:nvPr/>
        </p:nvPicPr>
        <p:blipFill rotWithShape="1">
          <a:blip r:embed="rId3">
            <a:alphaModFix/>
          </a:blip>
          <a:srcRect b="0" l="0" r="0" t="0"/>
          <a:stretch/>
        </p:blipFill>
        <p:spPr>
          <a:xfrm>
            <a:off x="5112991" y="3118281"/>
            <a:ext cx="3817892" cy="221951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9" name="Shape 149"/>
        <p:cNvGrpSpPr/>
        <p:nvPr/>
      </p:nvGrpSpPr>
      <p:grpSpPr>
        <a:xfrm>
          <a:off x="0" y="0"/>
          <a:ext cx="0" cy="0"/>
          <a:chOff x="0" y="0"/>
          <a:chExt cx="0" cy="0"/>
        </a:xfrm>
      </p:grpSpPr>
      <p:sp>
        <p:nvSpPr>
          <p:cNvPr id="150" name="Google Shape;150;p8"/>
          <p:cNvSpPr txBox="1"/>
          <p:nvPr/>
        </p:nvSpPr>
        <p:spPr>
          <a:xfrm>
            <a:off x="0" y="304800"/>
            <a:ext cx="9144000" cy="92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5500">
                <a:solidFill>
                  <a:srgbClr val="7F7F7F"/>
                </a:solidFill>
                <a:latin typeface="Century Gothic"/>
                <a:ea typeface="Century Gothic"/>
                <a:cs typeface="Century Gothic"/>
                <a:sym typeface="Century Gothic"/>
              </a:rPr>
              <a:t>1</a:t>
            </a:r>
            <a:r>
              <a:rPr lang="en-US" sz="5500">
                <a:solidFill>
                  <a:srgbClr val="7F7F7F"/>
                </a:solidFill>
                <a:latin typeface="Century Gothic"/>
                <a:ea typeface="Century Gothic"/>
                <a:cs typeface="Century Gothic"/>
                <a:sym typeface="Century Gothic"/>
              </a:rPr>
              <a:t>.Youth Mainstreaming</a:t>
            </a:r>
            <a:endParaRPr/>
          </a:p>
        </p:txBody>
      </p:sp>
      <p:pic>
        <p:nvPicPr>
          <p:cNvPr id="151" name="Google Shape;151;p8"/>
          <p:cNvPicPr preferRelativeResize="0"/>
          <p:nvPr/>
        </p:nvPicPr>
        <p:blipFill>
          <a:blip r:embed="rId3">
            <a:alphaModFix/>
          </a:blip>
          <a:stretch>
            <a:fillRect/>
          </a:stretch>
        </p:blipFill>
        <p:spPr>
          <a:xfrm>
            <a:off x="152400" y="1381825"/>
            <a:ext cx="8839200" cy="4292537"/>
          </a:xfrm>
          <a:prstGeom prst="rect">
            <a:avLst/>
          </a:prstGeom>
          <a:noFill/>
          <a:ln>
            <a:noFill/>
          </a:ln>
        </p:spPr>
      </p:pic>
      <p:sp>
        <p:nvSpPr>
          <p:cNvPr id="152" name="Google Shape;152;p8"/>
          <p:cNvSpPr txBox="1"/>
          <p:nvPr/>
        </p:nvSpPr>
        <p:spPr>
          <a:xfrm>
            <a:off x="152400" y="5750575"/>
            <a:ext cx="8839200" cy="10323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480"/>
              </a:spcBef>
              <a:spcAft>
                <a:spcPts val="0"/>
              </a:spcAft>
              <a:buNone/>
            </a:pPr>
            <a:r>
              <a:rPr lang="en-US" sz="2400">
                <a:solidFill>
                  <a:srgbClr val="58595B"/>
                </a:solidFill>
                <a:latin typeface="Century Gothic"/>
                <a:ea typeface="Century Gothic"/>
                <a:cs typeface="Century Gothic"/>
                <a:sym typeface="Century Gothic"/>
              </a:rPr>
              <a:t>Youth are an integral component of the </a:t>
            </a:r>
            <a:r>
              <a:rPr i="1" lang="en-US" sz="2400">
                <a:solidFill>
                  <a:srgbClr val="58595B"/>
                </a:solidFill>
                <a:latin typeface="Century Gothic"/>
                <a:ea typeface="Century Gothic"/>
                <a:cs typeface="Century Gothic"/>
                <a:sym typeface="Century Gothic"/>
              </a:rPr>
              <a:t>entire </a:t>
            </a:r>
            <a:r>
              <a:rPr lang="en-US" sz="2400">
                <a:solidFill>
                  <a:srgbClr val="58595B"/>
                </a:solidFill>
                <a:latin typeface="Century Gothic"/>
                <a:ea typeface="Century Gothic"/>
                <a:cs typeface="Century Gothic"/>
                <a:sym typeface="Century Gothic"/>
              </a:rPr>
              <a:t>congress, not just the Youth Pavilion and Summit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7" name="Shape 157"/>
        <p:cNvGrpSpPr/>
        <p:nvPr/>
      </p:nvGrpSpPr>
      <p:grpSpPr>
        <a:xfrm>
          <a:off x="0" y="0"/>
          <a:ext cx="0" cy="0"/>
          <a:chOff x="0" y="0"/>
          <a:chExt cx="0" cy="0"/>
        </a:xfrm>
      </p:grpSpPr>
      <p:pic>
        <p:nvPicPr>
          <p:cNvPr id="158" name="Google Shape;158;p10"/>
          <p:cNvPicPr preferRelativeResize="0"/>
          <p:nvPr/>
        </p:nvPicPr>
        <p:blipFill rotWithShape="1">
          <a:blip r:embed="rId3">
            <a:alphaModFix/>
          </a:blip>
          <a:srcRect b="0" l="0" r="0" t="0"/>
          <a:stretch/>
        </p:blipFill>
        <p:spPr>
          <a:xfrm>
            <a:off x="994813" y="1060362"/>
            <a:ext cx="7154374" cy="4737275"/>
          </a:xfrm>
          <a:prstGeom prst="rect">
            <a:avLst/>
          </a:prstGeom>
          <a:noFill/>
          <a:ln>
            <a:noFill/>
          </a:ln>
        </p:spPr>
      </p:pic>
      <p:sp>
        <p:nvSpPr>
          <p:cNvPr id="159" name="Google Shape;159;p10"/>
          <p:cNvSpPr/>
          <p:nvPr/>
        </p:nvSpPr>
        <p:spPr>
          <a:xfrm>
            <a:off x="0" y="4527751"/>
            <a:ext cx="2741100" cy="1136100"/>
          </a:xfrm>
          <a:prstGeom prst="rect">
            <a:avLst/>
          </a:prstGeom>
          <a:solidFill>
            <a:srgbClr val="4D9BA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0" name="Google Shape;160;p10"/>
          <p:cNvSpPr txBox="1"/>
          <p:nvPr/>
        </p:nvSpPr>
        <p:spPr>
          <a:xfrm>
            <a:off x="232013" y="4637231"/>
            <a:ext cx="2378436" cy="867930"/>
          </a:xfrm>
          <a:prstGeom prst="rect">
            <a:avLst/>
          </a:prstGeom>
          <a:noFill/>
          <a:ln>
            <a:noFill/>
          </a:ln>
        </p:spPr>
        <p:txBody>
          <a:bodyPr anchorCtr="0" anchor="t" bIns="45700" lIns="91425" spcFirstLastPara="1" rIns="91425" wrap="square" tIns="45700">
            <a:spAutoFit/>
          </a:bodyPr>
          <a:lstStyle/>
          <a:p>
            <a:pPr indent="0" lvl="0" marL="0" marR="0" rtl="0" algn="r">
              <a:lnSpc>
                <a:spcPct val="90000"/>
              </a:lnSpc>
              <a:spcBef>
                <a:spcPts val="0"/>
              </a:spcBef>
              <a:spcAft>
                <a:spcPts val="0"/>
              </a:spcAft>
              <a:buNone/>
            </a:pPr>
            <a:r>
              <a:rPr b="1" lang="en-US" sz="2800">
                <a:solidFill>
                  <a:schemeClr val="lt1"/>
                </a:solidFill>
                <a:latin typeface="Century Gothic"/>
                <a:ea typeface="Century Gothic"/>
                <a:cs typeface="Century Gothic"/>
                <a:sym typeface="Century Gothic"/>
              </a:rPr>
              <a:t>Youth Pavilion</a:t>
            </a:r>
            <a:endParaRPr/>
          </a:p>
        </p:txBody>
      </p:sp>
      <p:sp>
        <p:nvSpPr>
          <p:cNvPr id="161" name="Google Shape;161;p10"/>
          <p:cNvSpPr/>
          <p:nvPr/>
        </p:nvSpPr>
        <p:spPr>
          <a:xfrm>
            <a:off x="-138023" y="5996495"/>
            <a:ext cx="9420046"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June 12</a:t>
            </a:r>
            <a:r>
              <a:rPr baseline="30000" lang="en-US" sz="1800">
                <a:solidFill>
                  <a:schemeClr val="dk1"/>
                </a:solidFill>
                <a:latin typeface="Calibri"/>
                <a:ea typeface="Calibri"/>
                <a:cs typeface="Calibri"/>
                <a:sym typeface="Calibri"/>
              </a:rPr>
              <a:t>th</a:t>
            </a:r>
            <a:r>
              <a:rPr lang="en-US" sz="1800">
                <a:solidFill>
                  <a:schemeClr val="dk1"/>
                </a:solidFill>
                <a:latin typeface="Calibri"/>
                <a:ea typeface="Calibri"/>
                <a:cs typeface="Calibri"/>
                <a:sym typeface="Calibri"/>
              </a:rPr>
              <a:t> to June 19</a:t>
            </a:r>
            <a:r>
              <a:rPr baseline="30000" lang="en-US" sz="1800">
                <a:solidFill>
                  <a:schemeClr val="dk1"/>
                </a:solidFill>
                <a:latin typeface="Calibri"/>
                <a:ea typeface="Calibri"/>
                <a:cs typeface="Calibri"/>
                <a:sym typeface="Calibri"/>
              </a:rPr>
              <a:t>th</a:t>
            </a:r>
            <a:r>
              <a:rPr lang="en-US" sz="1800">
                <a:solidFill>
                  <a:schemeClr val="dk1"/>
                </a:solidFill>
                <a:latin typeface="Calibri"/>
                <a:ea typeface="Calibri"/>
                <a:cs typeface="Calibri"/>
                <a:sym typeface="Calibri"/>
              </a:rPr>
              <a:t> in the Exhibition.</a:t>
            </a:r>
            <a:endParaRPr/>
          </a:p>
          <a:p>
            <a:pPr indent="0" lvl="0" marL="0" marR="0" rtl="0" algn="ctr">
              <a:spcBef>
                <a:spcPts val="0"/>
              </a:spcBef>
              <a:spcAft>
                <a:spcPts val="0"/>
              </a:spcAft>
              <a:buNone/>
            </a:pPr>
            <a:r>
              <a:rPr lang="en-US" sz="1800">
                <a:solidFill>
                  <a:schemeClr val="dk1"/>
                </a:solidFill>
                <a:latin typeface="Calibri"/>
                <a:ea typeface="Calibri"/>
                <a:cs typeface="Calibri"/>
                <a:sym typeface="Calibri"/>
              </a:rPr>
              <a:t>Public access from 9:00 am to 5:00 pm daily. Registered access from 5:00 pm to 9:00 pm.  </a:t>
            </a:r>
            <a:endParaRPr/>
          </a:p>
        </p:txBody>
      </p:sp>
      <p:sp>
        <p:nvSpPr>
          <p:cNvPr id="162" name="Google Shape;162;p10"/>
          <p:cNvSpPr txBox="1"/>
          <p:nvPr/>
        </p:nvSpPr>
        <p:spPr>
          <a:xfrm>
            <a:off x="3593" y="121649"/>
            <a:ext cx="9136800" cy="9387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5500">
                <a:solidFill>
                  <a:srgbClr val="7F7F7F"/>
                </a:solidFill>
                <a:latin typeface="Century Gothic"/>
                <a:ea typeface="Century Gothic"/>
                <a:cs typeface="Century Gothic"/>
                <a:sym typeface="Century Gothic"/>
              </a:rPr>
              <a:t>2.Youth Pavilion </a:t>
            </a:r>
            <a:endParaRPr sz="5500">
              <a:solidFill>
                <a:schemeClr val="dk1"/>
              </a:solidFill>
              <a:latin typeface="Century Gothic"/>
              <a:ea typeface="Century Gothic"/>
              <a:cs typeface="Century Gothic"/>
              <a:sym typeface="Century Gothic"/>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6" name="Shape 166"/>
        <p:cNvGrpSpPr/>
        <p:nvPr/>
      </p:nvGrpSpPr>
      <p:grpSpPr>
        <a:xfrm>
          <a:off x="0" y="0"/>
          <a:ext cx="0" cy="0"/>
          <a:chOff x="0" y="0"/>
          <a:chExt cx="0" cy="0"/>
        </a:xfrm>
      </p:grpSpPr>
      <p:pic>
        <p:nvPicPr>
          <p:cNvPr descr="A picture containing building, photo, table, white&#10;&#10;Description generated with very high confidence" id="167" name="Google Shape;167;p9"/>
          <p:cNvPicPr preferRelativeResize="0"/>
          <p:nvPr/>
        </p:nvPicPr>
        <p:blipFill rotWithShape="1">
          <a:blip r:embed="rId3">
            <a:alphaModFix/>
          </a:blip>
          <a:srcRect b="10123" l="8383" r="10768" t="22834"/>
          <a:stretch/>
        </p:blipFill>
        <p:spPr>
          <a:xfrm>
            <a:off x="244100" y="2286525"/>
            <a:ext cx="5659576" cy="3124575"/>
          </a:xfrm>
          <a:prstGeom prst="rect">
            <a:avLst/>
          </a:prstGeom>
          <a:noFill/>
          <a:ln>
            <a:noFill/>
          </a:ln>
        </p:spPr>
      </p:pic>
      <p:sp>
        <p:nvSpPr>
          <p:cNvPr id="168" name="Google Shape;168;p9"/>
          <p:cNvSpPr txBox="1"/>
          <p:nvPr/>
        </p:nvSpPr>
        <p:spPr>
          <a:xfrm>
            <a:off x="3643" y="522774"/>
            <a:ext cx="9136714" cy="93871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5500">
                <a:solidFill>
                  <a:srgbClr val="7F7F7F"/>
                </a:solidFill>
                <a:latin typeface="Century Gothic"/>
                <a:ea typeface="Century Gothic"/>
                <a:cs typeface="Century Gothic"/>
                <a:sym typeface="Century Gothic"/>
              </a:rPr>
              <a:t>2.Youth Pavilion </a:t>
            </a:r>
            <a:endParaRPr sz="5500">
              <a:solidFill>
                <a:schemeClr val="dk1"/>
              </a:solidFill>
              <a:latin typeface="Century Gothic"/>
              <a:ea typeface="Century Gothic"/>
              <a:cs typeface="Century Gothic"/>
              <a:sym typeface="Century Gothic"/>
            </a:endParaRPr>
          </a:p>
        </p:txBody>
      </p:sp>
      <p:sp>
        <p:nvSpPr>
          <p:cNvPr id="169" name="Google Shape;169;p9"/>
          <p:cNvSpPr txBox="1"/>
          <p:nvPr/>
        </p:nvSpPr>
        <p:spPr>
          <a:xfrm>
            <a:off x="6067875" y="2541575"/>
            <a:ext cx="2700600" cy="261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000">
                <a:solidFill>
                  <a:srgbClr val="666666"/>
                </a:solidFill>
                <a:latin typeface="Calibri"/>
                <a:ea typeface="Calibri"/>
                <a:cs typeface="Calibri"/>
                <a:sym typeface="Calibri"/>
              </a:rPr>
              <a:t>Themes</a:t>
            </a:r>
            <a:r>
              <a:rPr lang="en-US" sz="2000">
                <a:solidFill>
                  <a:srgbClr val="666666"/>
                </a:solidFill>
                <a:latin typeface="Calibri"/>
                <a:ea typeface="Calibri"/>
                <a:cs typeface="Calibri"/>
                <a:sym typeface="Calibri"/>
              </a:rPr>
              <a:t>:</a:t>
            </a:r>
            <a:endParaRPr sz="2000">
              <a:solidFill>
                <a:srgbClr val="666666"/>
              </a:solidFill>
              <a:latin typeface="Calibri"/>
              <a:ea typeface="Calibri"/>
              <a:cs typeface="Calibri"/>
              <a:sym typeface="Calibri"/>
            </a:endParaRPr>
          </a:p>
          <a:p>
            <a:pPr indent="-171450" lvl="0" marL="457200" rtl="0" algn="l">
              <a:spcBef>
                <a:spcPts val="0"/>
              </a:spcBef>
              <a:spcAft>
                <a:spcPts val="0"/>
              </a:spcAft>
              <a:buClr>
                <a:srgbClr val="666666"/>
              </a:buClr>
              <a:buSzPts val="1800"/>
              <a:buFont typeface="Calibri"/>
              <a:buAutoNum type="arabicPeriod"/>
            </a:pPr>
            <a:r>
              <a:rPr lang="en-US" sz="1800">
                <a:solidFill>
                  <a:srgbClr val="666666"/>
                </a:solidFill>
                <a:latin typeface="Calibri"/>
                <a:ea typeface="Calibri"/>
                <a:cs typeface="Calibri"/>
                <a:sym typeface="Calibri"/>
              </a:rPr>
              <a:t> Art in Nature </a:t>
            </a:r>
            <a:endParaRPr sz="1800">
              <a:solidFill>
                <a:srgbClr val="666666"/>
              </a:solidFill>
              <a:latin typeface="Calibri"/>
              <a:ea typeface="Calibri"/>
              <a:cs typeface="Calibri"/>
              <a:sym typeface="Calibri"/>
            </a:endParaRPr>
          </a:p>
          <a:p>
            <a:pPr indent="-171450" lvl="0" marL="457200" rtl="0" algn="l">
              <a:spcBef>
                <a:spcPts val="0"/>
              </a:spcBef>
              <a:spcAft>
                <a:spcPts val="0"/>
              </a:spcAft>
              <a:buClr>
                <a:srgbClr val="666666"/>
              </a:buClr>
              <a:buSzPts val="1800"/>
              <a:buFont typeface="Calibri"/>
              <a:buAutoNum type="arabicPeriod"/>
            </a:pPr>
            <a:r>
              <a:rPr lang="en-US" sz="1800">
                <a:solidFill>
                  <a:srgbClr val="666666"/>
                </a:solidFill>
                <a:latin typeface="Calibri"/>
                <a:ea typeface="Calibri"/>
                <a:cs typeface="Calibri"/>
                <a:sym typeface="Calibri"/>
              </a:rPr>
              <a:t> Moving in Nature</a:t>
            </a:r>
            <a:endParaRPr sz="1800">
              <a:solidFill>
                <a:srgbClr val="666666"/>
              </a:solidFill>
              <a:latin typeface="Calibri"/>
              <a:ea typeface="Calibri"/>
              <a:cs typeface="Calibri"/>
              <a:sym typeface="Calibri"/>
            </a:endParaRPr>
          </a:p>
          <a:p>
            <a:pPr indent="-171450" lvl="0" marL="457200" rtl="0" algn="l">
              <a:spcBef>
                <a:spcPts val="0"/>
              </a:spcBef>
              <a:spcAft>
                <a:spcPts val="0"/>
              </a:spcAft>
              <a:buClr>
                <a:srgbClr val="666666"/>
              </a:buClr>
              <a:buSzPts val="1800"/>
              <a:buFont typeface="Calibri"/>
              <a:buAutoNum type="arabicPeriod"/>
            </a:pPr>
            <a:r>
              <a:rPr lang="en-US" sz="1800">
                <a:solidFill>
                  <a:srgbClr val="666666"/>
                </a:solidFill>
                <a:latin typeface="Calibri"/>
                <a:ea typeface="Calibri"/>
                <a:cs typeface="Calibri"/>
                <a:sym typeface="Calibri"/>
              </a:rPr>
              <a:t>Indigenous lifestyle </a:t>
            </a:r>
            <a:endParaRPr sz="1800">
              <a:solidFill>
                <a:srgbClr val="666666"/>
              </a:solidFill>
              <a:latin typeface="Calibri"/>
              <a:ea typeface="Calibri"/>
              <a:cs typeface="Calibri"/>
              <a:sym typeface="Calibri"/>
            </a:endParaRPr>
          </a:p>
          <a:p>
            <a:pPr indent="-171450" lvl="0" marL="457200" rtl="0" algn="l">
              <a:spcBef>
                <a:spcPts val="0"/>
              </a:spcBef>
              <a:spcAft>
                <a:spcPts val="0"/>
              </a:spcAft>
              <a:buClr>
                <a:srgbClr val="666666"/>
              </a:buClr>
              <a:buSzPts val="1800"/>
              <a:buFont typeface="Calibri"/>
              <a:buAutoNum type="arabicPeriod"/>
            </a:pPr>
            <a:r>
              <a:rPr lang="en-US" sz="1800">
                <a:solidFill>
                  <a:srgbClr val="666666"/>
                </a:solidFill>
                <a:latin typeface="Calibri"/>
                <a:ea typeface="Calibri"/>
                <a:cs typeface="Calibri"/>
                <a:sym typeface="Calibri"/>
              </a:rPr>
              <a:t>Nature education</a:t>
            </a:r>
            <a:endParaRPr sz="1800">
              <a:solidFill>
                <a:srgbClr val="666666"/>
              </a:solidFill>
              <a:latin typeface="Calibri"/>
              <a:ea typeface="Calibri"/>
              <a:cs typeface="Calibri"/>
              <a:sym typeface="Calibri"/>
            </a:endParaRPr>
          </a:p>
          <a:p>
            <a:pPr indent="-171450" lvl="0" marL="457200" rtl="0" algn="l">
              <a:spcBef>
                <a:spcPts val="0"/>
              </a:spcBef>
              <a:spcAft>
                <a:spcPts val="0"/>
              </a:spcAft>
              <a:buClr>
                <a:srgbClr val="666666"/>
              </a:buClr>
              <a:buSzPts val="1800"/>
              <a:buFont typeface="Calibri"/>
              <a:buAutoNum type="arabicPeriod"/>
            </a:pPr>
            <a:r>
              <a:rPr lang="en-US" sz="1800">
                <a:solidFill>
                  <a:srgbClr val="666666"/>
                </a:solidFill>
                <a:latin typeface="Calibri"/>
                <a:ea typeface="Calibri"/>
                <a:cs typeface="Calibri"/>
                <a:sym typeface="Calibri"/>
              </a:rPr>
              <a:t> Technology in harmony with Nature  </a:t>
            </a:r>
            <a:endParaRPr sz="1800">
              <a:solidFill>
                <a:srgbClr val="666666"/>
              </a:solidFill>
              <a:latin typeface="Calibri"/>
              <a:ea typeface="Calibri"/>
              <a:cs typeface="Calibri"/>
              <a:sym typeface="Calibri"/>
            </a:endParaRPr>
          </a:p>
          <a:p>
            <a:pPr indent="-171450" lvl="0" marL="457200" rtl="0" algn="l">
              <a:spcBef>
                <a:spcPts val="0"/>
              </a:spcBef>
              <a:spcAft>
                <a:spcPts val="0"/>
              </a:spcAft>
              <a:buClr>
                <a:srgbClr val="666666"/>
              </a:buClr>
              <a:buSzPts val="1800"/>
              <a:buFont typeface="Calibri"/>
              <a:buAutoNum type="arabicPeriod"/>
            </a:pPr>
            <a:r>
              <a:rPr lang="en-US" sz="1800">
                <a:solidFill>
                  <a:srgbClr val="666666"/>
                </a:solidFill>
                <a:latin typeface="Calibri"/>
                <a:ea typeface="Calibri"/>
                <a:cs typeface="Calibri"/>
                <a:sym typeface="Calibri"/>
              </a:rPr>
              <a:t>My mission is Nature </a:t>
            </a:r>
            <a:endParaRPr sz="1800">
              <a:solidFill>
                <a:srgbClr val="666666"/>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3" name="Shape 173"/>
        <p:cNvGrpSpPr/>
        <p:nvPr/>
      </p:nvGrpSpPr>
      <p:grpSpPr>
        <a:xfrm>
          <a:off x="0" y="0"/>
          <a:ext cx="0" cy="0"/>
          <a:chOff x="0" y="0"/>
          <a:chExt cx="0" cy="0"/>
        </a:xfrm>
      </p:grpSpPr>
      <p:pic>
        <p:nvPicPr>
          <p:cNvPr descr="A close up of a logo&#10;&#10;Description generated with very high confidence" id="174" name="Google Shape;174;p11"/>
          <p:cNvPicPr preferRelativeResize="0"/>
          <p:nvPr/>
        </p:nvPicPr>
        <p:blipFill rotWithShape="1">
          <a:blip r:embed="rId3">
            <a:alphaModFix/>
          </a:blip>
          <a:srcRect b="0" l="0" r="0" t="0"/>
          <a:stretch/>
        </p:blipFill>
        <p:spPr>
          <a:xfrm>
            <a:off x="877968" y="2407262"/>
            <a:ext cx="7388058" cy="2908698"/>
          </a:xfrm>
          <a:prstGeom prst="rect">
            <a:avLst/>
          </a:prstGeom>
          <a:noFill/>
          <a:ln>
            <a:noFill/>
          </a:ln>
        </p:spPr>
      </p:pic>
      <p:sp>
        <p:nvSpPr>
          <p:cNvPr id="175" name="Google Shape;175;p11"/>
          <p:cNvSpPr txBox="1"/>
          <p:nvPr/>
        </p:nvSpPr>
        <p:spPr>
          <a:xfrm>
            <a:off x="-55559" y="434141"/>
            <a:ext cx="9255111" cy="169277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5200">
                <a:solidFill>
                  <a:srgbClr val="7F7F7F"/>
                </a:solidFill>
                <a:latin typeface="Century Gothic"/>
                <a:ea typeface="Century Gothic"/>
                <a:cs typeface="Century Gothic"/>
                <a:sym typeface="Century Gothic"/>
              </a:rPr>
              <a:t>3. IUCN's </a:t>
            </a:r>
            <a:r>
              <a:rPr i="1" lang="en-US" sz="5200">
                <a:solidFill>
                  <a:srgbClr val="7F7F7F"/>
                </a:solidFill>
                <a:latin typeface="Century Gothic"/>
                <a:ea typeface="Century Gothic"/>
                <a:cs typeface="Century Gothic"/>
                <a:sym typeface="Century Gothic"/>
              </a:rPr>
              <a:t>first </a:t>
            </a:r>
            <a:r>
              <a:rPr lang="en-US" sz="5200">
                <a:solidFill>
                  <a:srgbClr val="7F7F7F"/>
                </a:solidFill>
                <a:latin typeface="Century Gothic"/>
                <a:ea typeface="Century Gothic"/>
                <a:cs typeface="Century Gothic"/>
                <a:sym typeface="Century Gothic"/>
              </a:rPr>
              <a:t>Youth Champions Global Summit</a:t>
            </a:r>
            <a:endParaRPr sz="5200">
              <a:solidFill>
                <a:schemeClr val="dk1"/>
              </a:solidFill>
              <a:latin typeface="Calibri"/>
              <a:ea typeface="Calibri"/>
              <a:cs typeface="Calibri"/>
              <a:sym typeface="Calibri"/>
            </a:endParaRPr>
          </a:p>
        </p:txBody>
      </p:sp>
      <p:sp>
        <p:nvSpPr>
          <p:cNvPr id="176" name="Google Shape;176;p11"/>
          <p:cNvSpPr txBox="1"/>
          <p:nvPr/>
        </p:nvSpPr>
        <p:spPr>
          <a:xfrm>
            <a:off x="6014638" y="6442695"/>
            <a:ext cx="318036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595959"/>
                </a:solidFill>
                <a:latin typeface="Calibri"/>
                <a:ea typeface="Calibri"/>
                <a:cs typeface="Calibri"/>
                <a:sym typeface="Calibri"/>
              </a:rPr>
              <a:t>http://natureforall.global/youth</a:t>
            </a:r>
            <a:endParaRPr sz="1800">
              <a:solidFill>
                <a:srgbClr val="595959"/>
              </a:solidFill>
              <a:latin typeface="Century Gothic"/>
              <a:ea typeface="Century Gothic"/>
              <a:cs typeface="Century Gothic"/>
              <a:sym typeface="Century Gothic"/>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1" name="Shape 181"/>
        <p:cNvGrpSpPr/>
        <p:nvPr/>
      </p:nvGrpSpPr>
      <p:grpSpPr>
        <a:xfrm>
          <a:off x="0" y="0"/>
          <a:ext cx="0" cy="0"/>
          <a:chOff x="0" y="0"/>
          <a:chExt cx="0" cy="0"/>
        </a:xfrm>
      </p:grpSpPr>
      <p:sp>
        <p:nvSpPr>
          <p:cNvPr id="182" name="Google Shape;182;p12"/>
          <p:cNvSpPr txBox="1"/>
          <p:nvPr>
            <p:ph idx="1" type="body"/>
          </p:nvPr>
        </p:nvSpPr>
        <p:spPr>
          <a:xfrm>
            <a:off x="3287182" y="860013"/>
            <a:ext cx="5604164" cy="4820939"/>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Clr>
                <a:srgbClr val="58595B"/>
              </a:buClr>
              <a:buSzPts val="2400"/>
              <a:buChar char="•"/>
            </a:pPr>
            <a:r>
              <a:rPr lang="en-US" sz="2400">
                <a:solidFill>
                  <a:srgbClr val="58595B"/>
                </a:solidFill>
                <a:latin typeface="Century Gothic"/>
                <a:ea typeface="Century Gothic"/>
                <a:cs typeface="Century Gothic"/>
                <a:sym typeface="Century Gothic"/>
              </a:rPr>
              <a:t>Up to 400 inspiring youth and young professionals from across the world will come together.</a:t>
            </a:r>
            <a:endParaRPr/>
          </a:p>
          <a:p>
            <a:pPr indent="-190500" lvl="0" marL="342900" rtl="0" algn="l">
              <a:lnSpc>
                <a:spcPct val="90000"/>
              </a:lnSpc>
              <a:spcBef>
                <a:spcPts val="480"/>
              </a:spcBef>
              <a:spcAft>
                <a:spcPts val="0"/>
              </a:spcAft>
              <a:buClr>
                <a:schemeClr val="dk1"/>
              </a:buClr>
              <a:buSzPts val="2400"/>
              <a:buNone/>
            </a:pPr>
            <a:r>
              <a:t/>
            </a:r>
            <a:endParaRPr sz="2400">
              <a:solidFill>
                <a:srgbClr val="58595B"/>
              </a:solidFill>
              <a:latin typeface="Century Gothic"/>
              <a:ea typeface="Century Gothic"/>
              <a:cs typeface="Century Gothic"/>
              <a:sym typeface="Century Gothic"/>
            </a:endParaRPr>
          </a:p>
          <a:p>
            <a:pPr indent="-342900" lvl="0" marL="342900" rtl="0" algn="l">
              <a:lnSpc>
                <a:spcPct val="90000"/>
              </a:lnSpc>
              <a:spcBef>
                <a:spcPts val="480"/>
              </a:spcBef>
              <a:spcAft>
                <a:spcPts val="0"/>
              </a:spcAft>
              <a:buClr>
                <a:srgbClr val="58595B"/>
              </a:buClr>
              <a:buSzPts val="2400"/>
              <a:buChar char="•"/>
            </a:pPr>
            <a:r>
              <a:rPr lang="en-US" sz="2400">
                <a:solidFill>
                  <a:srgbClr val="58595B"/>
                </a:solidFill>
                <a:latin typeface="Century Gothic"/>
                <a:ea typeface="Century Gothic"/>
                <a:cs typeface="Century Gothic"/>
                <a:sym typeface="Century Gothic"/>
              </a:rPr>
              <a:t>Opening Ceremony on the evening of June 16</a:t>
            </a:r>
            <a:r>
              <a:rPr baseline="30000" lang="en-US" sz="2400">
                <a:solidFill>
                  <a:srgbClr val="58595B"/>
                </a:solidFill>
                <a:latin typeface="Century Gothic"/>
                <a:ea typeface="Century Gothic"/>
                <a:cs typeface="Century Gothic"/>
                <a:sym typeface="Century Gothic"/>
              </a:rPr>
              <a:t>th</a:t>
            </a:r>
            <a:r>
              <a:rPr lang="en-US" sz="2400">
                <a:solidFill>
                  <a:srgbClr val="58595B"/>
                </a:solidFill>
                <a:latin typeface="Century Gothic"/>
                <a:ea typeface="Century Gothic"/>
                <a:cs typeface="Century Gothic"/>
                <a:sym typeface="Century Gothic"/>
              </a:rPr>
              <a:t>.</a:t>
            </a:r>
            <a:endParaRPr/>
          </a:p>
          <a:p>
            <a:pPr indent="-190500" lvl="0" marL="342900" rtl="0" algn="l">
              <a:lnSpc>
                <a:spcPct val="90000"/>
              </a:lnSpc>
              <a:spcBef>
                <a:spcPts val="480"/>
              </a:spcBef>
              <a:spcAft>
                <a:spcPts val="0"/>
              </a:spcAft>
              <a:buClr>
                <a:schemeClr val="dk1"/>
              </a:buClr>
              <a:buSzPts val="2400"/>
              <a:buNone/>
            </a:pPr>
            <a:r>
              <a:t/>
            </a:r>
            <a:endParaRPr sz="2400">
              <a:solidFill>
                <a:srgbClr val="58595B"/>
              </a:solidFill>
              <a:latin typeface="Century Gothic"/>
              <a:ea typeface="Century Gothic"/>
              <a:cs typeface="Century Gothic"/>
              <a:sym typeface="Century Gothic"/>
            </a:endParaRPr>
          </a:p>
          <a:p>
            <a:pPr indent="-342900" lvl="0" marL="342900" rtl="0" algn="l">
              <a:lnSpc>
                <a:spcPct val="90000"/>
              </a:lnSpc>
              <a:spcBef>
                <a:spcPts val="480"/>
              </a:spcBef>
              <a:spcAft>
                <a:spcPts val="0"/>
              </a:spcAft>
              <a:buClr>
                <a:srgbClr val="58595B"/>
              </a:buClr>
              <a:buSzPts val="2400"/>
              <a:buChar char="•"/>
            </a:pPr>
            <a:r>
              <a:rPr lang="en-US" sz="2400">
                <a:solidFill>
                  <a:srgbClr val="58595B"/>
                </a:solidFill>
                <a:latin typeface="Century Gothic"/>
                <a:ea typeface="Century Gothic"/>
                <a:cs typeface="Century Gothic"/>
                <a:sym typeface="Century Gothic"/>
              </a:rPr>
              <a:t>Summit runs from June 17</a:t>
            </a:r>
            <a:r>
              <a:rPr baseline="30000" lang="en-US" sz="2400">
                <a:solidFill>
                  <a:srgbClr val="58595B"/>
                </a:solidFill>
                <a:latin typeface="Century Gothic"/>
                <a:ea typeface="Century Gothic"/>
                <a:cs typeface="Century Gothic"/>
                <a:sym typeface="Century Gothic"/>
              </a:rPr>
              <a:t>th</a:t>
            </a:r>
            <a:r>
              <a:rPr lang="en-US" sz="2400">
                <a:solidFill>
                  <a:srgbClr val="58595B"/>
                </a:solidFill>
                <a:latin typeface="Century Gothic"/>
                <a:ea typeface="Century Gothic"/>
                <a:cs typeface="Century Gothic"/>
                <a:sym typeface="Century Gothic"/>
              </a:rPr>
              <a:t> to June 18</a:t>
            </a:r>
            <a:r>
              <a:rPr baseline="30000" lang="en-US" sz="2400">
                <a:solidFill>
                  <a:srgbClr val="58595B"/>
                </a:solidFill>
                <a:latin typeface="Century Gothic"/>
                <a:ea typeface="Century Gothic"/>
                <a:cs typeface="Century Gothic"/>
                <a:sym typeface="Century Gothic"/>
              </a:rPr>
              <a:t>th</a:t>
            </a:r>
            <a:r>
              <a:rPr lang="en-US" sz="2400">
                <a:solidFill>
                  <a:srgbClr val="58595B"/>
                </a:solidFill>
                <a:latin typeface="Century Gothic"/>
                <a:ea typeface="Century Gothic"/>
                <a:cs typeface="Century Gothic"/>
                <a:sym typeface="Century Gothic"/>
              </a:rPr>
              <a:t>.</a:t>
            </a:r>
            <a:endParaRPr/>
          </a:p>
          <a:p>
            <a:pPr indent="-190500" lvl="0" marL="342900" rtl="0" algn="l">
              <a:lnSpc>
                <a:spcPct val="90000"/>
              </a:lnSpc>
              <a:spcBef>
                <a:spcPts val="480"/>
              </a:spcBef>
              <a:spcAft>
                <a:spcPts val="0"/>
              </a:spcAft>
              <a:buClr>
                <a:schemeClr val="dk1"/>
              </a:buClr>
              <a:buSzPts val="2400"/>
              <a:buNone/>
            </a:pPr>
            <a:r>
              <a:t/>
            </a:r>
            <a:endParaRPr sz="2400">
              <a:solidFill>
                <a:srgbClr val="58595B"/>
              </a:solidFill>
              <a:latin typeface="Century Gothic"/>
              <a:ea typeface="Century Gothic"/>
              <a:cs typeface="Century Gothic"/>
              <a:sym typeface="Century Gothic"/>
            </a:endParaRPr>
          </a:p>
          <a:p>
            <a:pPr indent="-342900" lvl="0" marL="342900" rtl="0" algn="l">
              <a:lnSpc>
                <a:spcPct val="90000"/>
              </a:lnSpc>
              <a:spcBef>
                <a:spcPts val="480"/>
              </a:spcBef>
              <a:spcAft>
                <a:spcPts val="0"/>
              </a:spcAft>
              <a:buClr>
                <a:srgbClr val="58595B"/>
              </a:buClr>
              <a:buSzPts val="2400"/>
              <a:buChar char="•"/>
            </a:pPr>
            <a:r>
              <a:rPr lang="en-US" sz="2400">
                <a:solidFill>
                  <a:srgbClr val="58595B"/>
                </a:solidFill>
                <a:latin typeface="Century Gothic"/>
                <a:ea typeface="Century Gothic"/>
                <a:cs typeface="Century Gothic"/>
                <a:sym typeface="Century Gothic"/>
              </a:rPr>
              <a:t>Youth will have the opportunity to network, attend workshops and have their voices heard. </a:t>
            </a:r>
            <a:endParaRPr/>
          </a:p>
          <a:p>
            <a:pPr indent="-190500" lvl="0" marL="342900" rtl="0" algn="l">
              <a:lnSpc>
                <a:spcPct val="90000"/>
              </a:lnSpc>
              <a:spcBef>
                <a:spcPts val="480"/>
              </a:spcBef>
              <a:spcAft>
                <a:spcPts val="0"/>
              </a:spcAft>
              <a:buClr>
                <a:schemeClr val="dk1"/>
              </a:buClr>
              <a:buSzPts val="2400"/>
              <a:buNone/>
            </a:pPr>
            <a:r>
              <a:t/>
            </a:r>
            <a:endParaRPr sz="2400">
              <a:solidFill>
                <a:srgbClr val="58595B"/>
              </a:solidFill>
              <a:latin typeface="Century Gothic"/>
              <a:ea typeface="Century Gothic"/>
              <a:cs typeface="Century Gothic"/>
              <a:sym typeface="Century Gothic"/>
            </a:endParaRPr>
          </a:p>
        </p:txBody>
      </p:sp>
      <p:sp>
        <p:nvSpPr>
          <p:cNvPr id="183" name="Google Shape;183;p12"/>
          <p:cNvSpPr/>
          <p:nvPr/>
        </p:nvSpPr>
        <p:spPr>
          <a:xfrm>
            <a:off x="9107" y="4527751"/>
            <a:ext cx="3123476" cy="1154221"/>
          </a:xfrm>
          <a:prstGeom prst="rect">
            <a:avLst/>
          </a:prstGeom>
          <a:solidFill>
            <a:srgbClr val="4D9BA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4" name="Google Shape;184;p12"/>
          <p:cNvSpPr txBox="1"/>
          <p:nvPr/>
        </p:nvSpPr>
        <p:spPr>
          <a:xfrm>
            <a:off x="883710" y="4673661"/>
            <a:ext cx="1999965" cy="867930"/>
          </a:xfrm>
          <a:prstGeom prst="rect">
            <a:avLst/>
          </a:prstGeom>
          <a:noFill/>
          <a:ln>
            <a:noFill/>
          </a:ln>
        </p:spPr>
        <p:txBody>
          <a:bodyPr anchorCtr="0" anchor="t" bIns="45700" lIns="91425" spcFirstLastPara="1" rIns="91425" wrap="square" tIns="45700">
            <a:spAutoFit/>
          </a:bodyPr>
          <a:lstStyle/>
          <a:p>
            <a:pPr indent="0" lvl="0" marL="0" marR="0" rtl="0" algn="r">
              <a:lnSpc>
                <a:spcPct val="90000"/>
              </a:lnSpc>
              <a:spcBef>
                <a:spcPts val="0"/>
              </a:spcBef>
              <a:spcAft>
                <a:spcPts val="0"/>
              </a:spcAft>
              <a:buNone/>
            </a:pPr>
            <a:r>
              <a:rPr b="1" lang="en-US" sz="2800">
                <a:solidFill>
                  <a:schemeClr val="lt1"/>
                </a:solidFill>
                <a:latin typeface="Century Gothic"/>
                <a:ea typeface="Century Gothic"/>
                <a:cs typeface="Century Gothic"/>
                <a:sym typeface="Century Gothic"/>
              </a:rPr>
              <a:t>Youth Summit</a:t>
            </a:r>
            <a:endParaRPr/>
          </a:p>
        </p:txBody>
      </p:sp>
      <p:pic>
        <p:nvPicPr>
          <p:cNvPr id="185" name="Google Shape;185;p12"/>
          <p:cNvPicPr preferRelativeResize="0"/>
          <p:nvPr/>
        </p:nvPicPr>
        <p:blipFill rotWithShape="1">
          <a:blip r:embed="rId3">
            <a:alphaModFix/>
          </a:blip>
          <a:srcRect b="0" l="0" r="0" t="0"/>
          <a:stretch/>
        </p:blipFill>
        <p:spPr>
          <a:xfrm>
            <a:off x="257438" y="1814778"/>
            <a:ext cx="2820857" cy="2543212"/>
          </a:xfrm>
          <a:prstGeom prst="rect">
            <a:avLst/>
          </a:prstGeom>
          <a:noFill/>
          <a:ln>
            <a:noFill/>
          </a:ln>
        </p:spPr>
      </p:pic>
      <p:pic>
        <p:nvPicPr>
          <p:cNvPr descr="A close up of a logo&#10;&#10;Description generated with very high confidence" id="186" name="Google Shape;186;p12"/>
          <p:cNvPicPr preferRelativeResize="0"/>
          <p:nvPr/>
        </p:nvPicPr>
        <p:blipFill rotWithShape="1">
          <a:blip r:embed="rId4">
            <a:alphaModFix/>
          </a:blip>
          <a:srcRect b="0" l="0" r="0" t="0"/>
          <a:stretch/>
        </p:blipFill>
        <p:spPr>
          <a:xfrm>
            <a:off x="295085" y="631284"/>
            <a:ext cx="2743200" cy="107807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1" name="Shape 191"/>
        <p:cNvGrpSpPr/>
        <p:nvPr/>
      </p:nvGrpSpPr>
      <p:grpSpPr>
        <a:xfrm>
          <a:off x="0" y="0"/>
          <a:ext cx="0" cy="0"/>
          <a:chOff x="0" y="0"/>
          <a:chExt cx="0" cy="0"/>
        </a:xfrm>
      </p:grpSpPr>
      <p:sp>
        <p:nvSpPr>
          <p:cNvPr id="192" name="Google Shape;192;p13"/>
          <p:cNvSpPr txBox="1"/>
          <p:nvPr/>
        </p:nvSpPr>
        <p:spPr>
          <a:xfrm>
            <a:off x="823324" y="377054"/>
            <a:ext cx="7570212" cy="169277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5200">
                <a:solidFill>
                  <a:srgbClr val="7F7F7F"/>
                </a:solidFill>
                <a:latin typeface="Century Gothic"/>
                <a:ea typeface="Century Gothic"/>
                <a:cs typeface="Century Gothic"/>
                <a:sym typeface="Century Gothic"/>
              </a:rPr>
              <a:t>4. Youth Statement to Members assembly </a:t>
            </a:r>
            <a:endParaRPr sz="5200">
              <a:solidFill>
                <a:schemeClr val="dk1"/>
              </a:solidFill>
              <a:latin typeface="Century Gothic"/>
              <a:ea typeface="Century Gothic"/>
              <a:cs typeface="Century Gothic"/>
              <a:sym typeface="Century Gothic"/>
            </a:endParaRPr>
          </a:p>
        </p:txBody>
      </p:sp>
      <p:sp>
        <p:nvSpPr>
          <p:cNvPr id="193" name="Google Shape;193;p13"/>
          <p:cNvSpPr/>
          <p:nvPr/>
        </p:nvSpPr>
        <p:spPr>
          <a:xfrm>
            <a:off x="6382585" y="3432334"/>
            <a:ext cx="2125706" cy="1204639"/>
          </a:xfrm>
          <a:prstGeom prst="wedgeEllipseCallout">
            <a:avLst>
              <a:gd fmla="val -20833" name="adj1"/>
              <a:gd fmla="val 62500" name="adj2"/>
            </a:avLst>
          </a:prstGeom>
          <a:solidFill>
            <a:srgbClr val="92CCDC"/>
          </a:solidFill>
          <a:ln cap="flat" cmpd="sng" w="9525">
            <a:solidFill>
              <a:srgbClr val="4472C4"/>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4" name="Google Shape;194;p13"/>
          <p:cNvSpPr/>
          <p:nvPr/>
        </p:nvSpPr>
        <p:spPr>
          <a:xfrm>
            <a:off x="444450" y="3432333"/>
            <a:ext cx="2535546" cy="1486974"/>
          </a:xfrm>
          <a:prstGeom prst="wedgeEllipseCallout">
            <a:avLst>
              <a:gd fmla="val -20833" name="adj1"/>
              <a:gd fmla="val 62500" name="adj2"/>
            </a:avLst>
          </a:prstGeom>
          <a:solidFill>
            <a:srgbClr val="E5DFEC"/>
          </a:solidFill>
          <a:ln cap="flat" cmpd="sng" w="9525">
            <a:solidFill>
              <a:srgbClr val="4472C4"/>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5" name="Google Shape;195;p13"/>
          <p:cNvSpPr/>
          <p:nvPr/>
        </p:nvSpPr>
        <p:spPr>
          <a:xfrm>
            <a:off x="3380502" y="2834648"/>
            <a:ext cx="2635729" cy="1386790"/>
          </a:xfrm>
          <a:prstGeom prst="wedgeRoundRectCallout">
            <a:avLst>
              <a:gd fmla="val -20833" name="adj1"/>
              <a:gd fmla="val 62500" name="adj2"/>
              <a:gd fmla="val 0" name="adj3"/>
            </a:avLst>
          </a:prstGeom>
          <a:solidFill>
            <a:srgbClr val="FBD4B4"/>
          </a:soli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6" name="Google Shape;196;p13"/>
          <p:cNvSpPr txBox="1"/>
          <p:nvPr/>
        </p:nvSpPr>
        <p:spPr>
          <a:xfrm>
            <a:off x="0" y="5598175"/>
            <a:ext cx="9144000" cy="723600"/>
          </a:xfrm>
          <a:prstGeom prst="rect">
            <a:avLst/>
          </a:prstGeom>
          <a:noFill/>
          <a:ln>
            <a:noFill/>
          </a:ln>
        </p:spPr>
        <p:txBody>
          <a:bodyPr anchorCtr="0" anchor="t" bIns="91425" lIns="91425" spcFirstLastPara="1" rIns="91425" wrap="square" tIns="91425">
            <a:noAutofit/>
          </a:bodyPr>
          <a:lstStyle/>
          <a:p>
            <a:pPr indent="0" lvl="0" marL="342900" rtl="0" algn="ctr">
              <a:lnSpc>
                <a:spcPct val="90000"/>
              </a:lnSpc>
              <a:spcBef>
                <a:spcPts val="480"/>
              </a:spcBef>
              <a:spcAft>
                <a:spcPts val="0"/>
              </a:spcAft>
              <a:buNone/>
            </a:pPr>
            <a:r>
              <a:rPr lang="en-US" sz="2400">
                <a:solidFill>
                  <a:srgbClr val="58595B"/>
                </a:solidFill>
                <a:latin typeface="Century Gothic"/>
                <a:ea typeface="Century Gothic"/>
                <a:cs typeface="Century Gothic"/>
                <a:sym typeface="Century Gothic"/>
              </a:rPr>
              <a:t>June 19th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1" name="Shape 201"/>
        <p:cNvGrpSpPr/>
        <p:nvPr/>
      </p:nvGrpSpPr>
      <p:grpSpPr>
        <a:xfrm>
          <a:off x="0" y="0"/>
          <a:ext cx="0" cy="0"/>
          <a:chOff x="0" y="0"/>
          <a:chExt cx="0" cy="0"/>
        </a:xfrm>
      </p:grpSpPr>
      <p:sp>
        <p:nvSpPr>
          <p:cNvPr id="202" name="Google Shape;202;p14"/>
          <p:cNvSpPr txBox="1"/>
          <p:nvPr>
            <p:ph idx="1" type="body"/>
          </p:nvPr>
        </p:nvSpPr>
        <p:spPr>
          <a:xfrm>
            <a:off x="4967897" y="492235"/>
            <a:ext cx="4003575" cy="4659185"/>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rgbClr val="7F7F7F"/>
              </a:buClr>
              <a:buSzPts val="2400"/>
              <a:buChar char="•"/>
            </a:pPr>
            <a:r>
              <a:rPr lang="en-US" sz="2400">
                <a:solidFill>
                  <a:srgbClr val="7F7F7F"/>
                </a:solidFill>
                <a:latin typeface="Century Gothic"/>
                <a:ea typeface="Century Gothic"/>
                <a:cs typeface="Century Gothic"/>
                <a:sym typeface="Century Gothic"/>
              </a:rPr>
              <a:t>Involvement of young people (under the age of 35) from diverse backgrounds. </a:t>
            </a:r>
            <a:endParaRPr/>
          </a:p>
          <a:p>
            <a:pPr indent="-190500" lvl="0" marL="342900" rtl="0" algn="l">
              <a:spcBef>
                <a:spcPts val="480"/>
              </a:spcBef>
              <a:spcAft>
                <a:spcPts val="0"/>
              </a:spcAft>
              <a:buClr>
                <a:schemeClr val="dk1"/>
              </a:buClr>
              <a:buSzPts val="2400"/>
              <a:buNone/>
            </a:pPr>
            <a:r>
              <a:t/>
            </a:r>
            <a:endParaRPr sz="2400">
              <a:solidFill>
                <a:srgbClr val="7F7F7F"/>
              </a:solidFill>
              <a:latin typeface="Century Gothic"/>
              <a:ea typeface="Century Gothic"/>
              <a:cs typeface="Century Gothic"/>
              <a:sym typeface="Century Gothic"/>
            </a:endParaRPr>
          </a:p>
          <a:p>
            <a:pPr indent="-342900" lvl="0" marL="342900" rtl="0" algn="l">
              <a:spcBef>
                <a:spcPts val="480"/>
              </a:spcBef>
              <a:spcAft>
                <a:spcPts val="0"/>
              </a:spcAft>
              <a:buClr>
                <a:srgbClr val="7F7F7F"/>
              </a:buClr>
              <a:buSzPts val="2400"/>
              <a:buChar char="•"/>
            </a:pPr>
            <a:r>
              <a:rPr lang="en-US" sz="2400">
                <a:solidFill>
                  <a:srgbClr val="7F7F7F"/>
                </a:solidFill>
                <a:latin typeface="Century Gothic"/>
                <a:ea typeface="Century Gothic"/>
                <a:cs typeface="Century Gothic"/>
                <a:sym typeface="Century Gothic"/>
              </a:rPr>
              <a:t>Active and full participation, equal to any other member at the congress.</a:t>
            </a:r>
            <a:endParaRPr/>
          </a:p>
          <a:p>
            <a:pPr indent="0" lvl="0" marL="0" rtl="0" algn="l">
              <a:spcBef>
                <a:spcPts val="480"/>
              </a:spcBef>
              <a:spcAft>
                <a:spcPts val="0"/>
              </a:spcAft>
              <a:buClr>
                <a:schemeClr val="dk1"/>
              </a:buClr>
              <a:buSzPts val="2400"/>
              <a:buNone/>
            </a:pPr>
            <a:r>
              <a:t/>
            </a:r>
            <a:endParaRPr sz="2400">
              <a:solidFill>
                <a:srgbClr val="7F7F7F"/>
              </a:solidFill>
              <a:latin typeface="Century Gothic"/>
              <a:ea typeface="Century Gothic"/>
              <a:cs typeface="Century Gothic"/>
              <a:sym typeface="Century Gothic"/>
            </a:endParaRPr>
          </a:p>
          <a:p>
            <a:pPr indent="-342900" lvl="0" marL="342900" rtl="0" algn="l">
              <a:spcBef>
                <a:spcPts val="480"/>
              </a:spcBef>
              <a:spcAft>
                <a:spcPts val="0"/>
              </a:spcAft>
              <a:buClr>
                <a:srgbClr val="7F7F7F"/>
              </a:buClr>
              <a:buSzPts val="2400"/>
              <a:buChar char="•"/>
            </a:pPr>
            <a:r>
              <a:rPr lang="en-US" sz="2400">
                <a:solidFill>
                  <a:srgbClr val="7F7F7F"/>
                </a:solidFill>
                <a:latin typeface="Century Gothic"/>
                <a:ea typeface="Century Gothic"/>
                <a:cs typeface="Century Gothic"/>
                <a:sym typeface="Century Gothic"/>
              </a:rPr>
              <a:t>To empower and connect youth creating a global network of conservationists.</a:t>
            </a:r>
            <a:endParaRPr/>
          </a:p>
        </p:txBody>
      </p:sp>
      <p:pic>
        <p:nvPicPr>
          <p:cNvPr id="203" name="Google Shape;203;p14"/>
          <p:cNvPicPr preferRelativeResize="0"/>
          <p:nvPr/>
        </p:nvPicPr>
        <p:blipFill rotWithShape="1">
          <a:blip r:embed="rId3">
            <a:alphaModFix/>
          </a:blip>
          <a:srcRect b="0" l="0" r="0" t="0"/>
          <a:stretch/>
        </p:blipFill>
        <p:spPr>
          <a:xfrm flipH="1">
            <a:off x="610483" y="0"/>
            <a:ext cx="3856577" cy="6858000"/>
          </a:xfrm>
          <a:prstGeom prst="rect">
            <a:avLst/>
          </a:prstGeom>
          <a:noFill/>
          <a:ln>
            <a:noFill/>
          </a:ln>
        </p:spPr>
      </p:pic>
      <p:sp>
        <p:nvSpPr>
          <p:cNvPr id="204" name="Google Shape;204;p14"/>
          <p:cNvSpPr/>
          <p:nvPr/>
        </p:nvSpPr>
        <p:spPr>
          <a:xfrm>
            <a:off x="0" y="4527751"/>
            <a:ext cx="2740958" cy="1136006"/>
          </a:xfrm>
          <a:prstGeom prst="rect">
            <a:avLst/>
          </a:prstGeom>
          <a:solidFill>
            <a:srgbClr val="F4C12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5" name="Google Shape;205;p14"/>
          <p:cNvSpPr txBox="1"/>
          <p:nvPr/>
        </p:nvSpPr>
        <p:spPr>
          <a:xfrm>
            <a:off x="610483" y="4637231"/>
            <a:ext cx="1999965" cy="867930"/>
          </a:xfrm>
          <a:prstGeom prst="rect">
            <a:avLst/>
          </a:prstGeom>
          <a:noFill/>
          <a:ln>
            <a:noFill/>
          </a:ln>
        </p:spPr>
        <p:txBody>
          <a:bodyPr anchorCtr="0" anchor="t" bIns="45700" lIns="91425" spcFirstLastPara="1" rIns="91425" wrap="square" tIns="45700">
            <a:spAutoFit/>
          </a:bodyPr>
          <a:lstStyle/>
          <a:p>
            <a:pPr indent="0" lvl="0" marL="0" marR="0" rtl="0" algn="r">
              <a:lnSpc>
                <a:spcPct val="90000"/>
              </a:lnSpc>
              <a:spcBef>
                <a:spcPts val="0"/>
              </a:spcBef>
              <a:spcAft>
                <a:spcPts val="0"/>
              </a:spcAft>
              <a:buNone/>
            </a:pPr>
            <a:r>
              <a:rPr b="1" lang="en-US" sz="2800">
                <a:solidFill>
                  <a:srgbClr val="58595B"/>
                </a:solidFill>
                <a:latin typeface="Century Gothic"/>
                <a:ea typeface="Century Gothic"/>
                <a:cs typeface="Century Gothic"/>
                <a:sym typeface="Century Gothic"/>
              </a:rPr>
              <a:t>Youth Impact</a:t>
            </a:r>
            <a:endParaRPr/>
          </a:p>
        </p:txBody>
      </p:sp>
      <p:sp>
        <p:nvSpPr>
          <p:cNvPr id="206" name="Google Shape;206;p14"/>
          <p:cNvSpPr/>
          <p:nvPr/>
        </p:nvSpPr>
        <p:spPr>
          <a:xfrm>
            <a:off x="610483" y="6393796"/>
            <a:ext cx="3650799"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lt1"/>
                </a:solidFill>
                <a:latin typeface="Calibri"/>
                <a:ea typeface="Calibri"/>
                <a:cs typeface="Calibri"/>
                <a:sym typeface="Calibri"/>
              </a:rPr>
              <a:t>IUCN KUPU Youth Leaders in Conservation event, Honolulu, HI. User: OceanAtoll / Wikimedia Commons / CC-BY-SA-2.0</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1" name="Shape 211"/>
        <p:cNvGrpSpPr/>
        <p:nvPr/>
      </p:nvGrpSpPr>
      <p:grpSpPr>
        <a:xfrm>
          <a:off x="0" y="0"/>
          <a:ext cx="0" cy="0"/>
          <a:chOff x="0" y="0"/>
          <a:chExt cx="0" cy="0"/>
        </a:xfrm>
      </p:grpSpPr>
      <p:sp>
        <p:nvSpPr>
          <p:cNvPr id="212" name="Google Shape;212;p1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139700" lvl="0" marL="342900" rtl="0" algn="l">
              <a:spcBef>
                <a:spcPts val="0"/>
              </a:spcBef>
              <a:spcAft>
                <a:spcPts val="0"/>
              </a:spcAft>
              <a:buClr>
                <a:schemeClr val="dk1"/>
              </a:buClr>
              <a:buSzPts val="3200"/>
              <a:buNone/>
            </a:pPr>
            <a:r>
              <a:t/>
            </a:r>
            <a:endParaRPr/>
          </a:p>
        </p:txBody>
      </p:sp>
      <p:pic>
        <p:nvPicPr>
          <p:cNvPr id="213" name="Google Shape;213;p19"/>
          <p:cNvPicPr preferRelativeResize="0"/>
          <p:nvPr/>
        </p:nvPicPr>
        <p:blipFill rotWithShape="1">
          <a:blip r:embed="rId3">
            <a:alphaModFix/>
          </a:blip>
          <a:srcRect b="0" l="18689" r="1476" t="25149"/>
          <a:stretch/>
        </p:blipFill>
        <p:spPr>
          <a:xfrm>
            <a:off x="674725" y="1600200"/>
            <a:ext cx="7864725" cy="4461350"/>
          </a:xfrm>
          <a:prstGeom prst="rect">
            <a:avLst/>
          </a:prstGeom>
          <a:noFill/>
          <a:ln>
            <a:noFill/>
          </a:ln>
        </p:spPr>
      </p:pic>
      <p:sp>
        <p:nvSpPr>
          <p:cNvPr id="214" name="Google Shape;214;p19"/>
          <p:cNvSpPr txBox="1"/>
          <p:nvPr/>
        </p:nvSpPr>
        <p:spPr>
          <a:xfrm>
            <a:off x="0" y="355200"/>
            <a:ext cx="9144000" cy="911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5200">
                <a:solidFill>
                  <a:srgbClr val="7F7F7F"/>
                </a:solidFill>
                <a:latin typeface="Century Gothic"/>
                <a:ea typeface="Century Gothic"/>
                <a:cs typeface="Century Gothic"/>
                <a:sym typeface="Century Gothic"/>
              </a:rPr>
              <a:t>Funds raised</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9" name="Shape 219"/>
        <p:cNvGrpSpPr/>
        <p:nvPr/>
      </p:nvGrpSpPr>
      <p:grpSpPr>
        <a:xfrm>
          <a:off x="0" y="0"/>
          <a:ext cx="0" cy="0"/>
          <a:chOff x="0" y="0"/>
          <a:chExt cx="0" cy="0"/>
        </a:xfrm>
      </p:grpSpPr>
      <p:pic>
        <p:nvPicPr>
          <p:cNvPr id="220" name="Google Shape;220;p17"/>
          <p:cNvPicPr preferRelativeResize="0"/>
          <p:nvPr/>
        </p:nvPicPr>
        <p:blipFill rotWithShape="1">
          <a:blip r:embed="rId3">
            <a:alphaModFix/>
          </a:blip>
          <a:srcRect b="0" l="0" r="0" t="0"/>
          <a:stretch/>
        </p:blipFill>
        <p:spPr>
          <a:xfrm>
            <a:off x="146459" y="225850"/>
            <a:ext cx="8751529" cy="6379667"/>
          </a:xfrm>
          <a:prstGeom prst="rect">
            <a:avLst/>
          </a:prstGeom>
          <a:noFill/>
          <a:ln>
            <a:noFill/>
          </a:ln>
        </p:spPr>
      </p:pic>
      <p:sp>
        <p:nvSpPr>
          <p:cNvPr id="221" name="Google Shape;221;p17"/>
          <p:cNvSpPr/>
          <p:nvPr/>
        </p:nvSpPr>
        <p:spPr>
          <a:xfrm>
            <a:off x="725890" y="5211191"/>
            <a:ext cx="4485301" cy="1047221"/>
          </a:xfrm>
          <a:prstGeom prst="rect">
            <a:avLst/>
          </a:prstGeom>
          <a:solidFill>
            <a:srgbClr val="F4C12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2" name="Google Shape;222;p17"/>
          <p:cNvSpPr txBox="1"/>
          <p:nvPr/>
        </p:nvSpPr>
        <p:spPr>
          <a:xfrm>
            <a:off x="725891" y="5300859"/>
            <a:ext cx="4485300" cy="867900"/>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None/>
            </a:pPr>
            <a:r>
              <a:rPr b="1" lang="en-US" sz="2800">
                <a:solidFill>
                  <a:srgbClr val="58595B"/>
                </a:solidFill>
                <a:latin typeface="Century Gothic"/>
                <a:ea typeface="Century Gothic"/>
                <a:cs typeface="Century Gothic"/>
                <a:sym typeface="Century Gothic"/>
              </a:rPr>
              <a:t>How can you get involved? </a:t>
            </a:r>
            <a:endParaRPr/>
          </a:p>
        </p:txBody>
      </p:sp>
      <p:sp>
        <p:nvSpPr>
          <p:cNvPr id="223" name="Google Shape;223;p17"/>
          <p:cNvSpPr/>
          <p:nvPr/>
        </p:nvSpPr>
        <p:spPr>
          <a:xfrm>
            <a:off x="541867" y="410197"/>
            <a:ext cx="7768115"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7" name="Shape 227"/>
        <p:cNvGrpSpPr/>
        <p:nvPr/>
      </p:nvGrpSpPr>
      <p:grpSpPr>
        <a:xfrm>
          <a:off x="0" y="0"/>
          <a:ext cx="0" cy="0"/>
          <a:chOff x="0" y="0"/>
          <a:chExt cx="0" cy="0"/>
        </a:xfrm>
      </p:grpSpPr>
      <p:sp>
        <p:nvSpPr>
          <p:cNvPr id="228" name="Google Shape;228;p18"/>
          <p:cNvSpPr txBox="1"/>
          <p:nvPr>
            <p:ph idx="1" type="body"/>
          </p:nvPr>
        </p:nvSpPr>
        <p:spPr>
          <a:xfrm>
            <a:off x="457200" y="1377077"/>
            <a:ext cx="8229600" cy="5395500"/>
          </a:xfrm>
          <a:prstGeom prst="rect">
            <a:avLst/>
          </a:prstGeom>
          <a:noFill/>
          <a:ln>
            <a:noFill/>
          </a:ln>
        </p:spPr>
        <p:txBody>
          <a:bodyPr anchorCtr="0" anchor="t" bIns="45700" lIns="91425" spcFirstLastPara="1" rIns="91425" wrap="square" tIns="45700">
            <a:normAutofit/>
          </a:bodyPr>
          <a:lstStyle/>
          <a:p>
            <a:pPr indent="-304800" lvl="0" marL="342900" rtl="0" algn="l">
              <a:spcBef>
                <a:spcPts val="0"/>
              </a:spcBef>
              <a:spcAft>
                <a:spcPts val="0"/>
              </a:spcAft>
              <a:buClr>
                <a:schemeClr val="dk1"/>
              </a:buClr>
              <a:buSzPts val="2600"/>
              <a:buChar char="•"/>
            </a:pPr>
            <a:r>
              <a:rPr b="1" lang="en-US" sz="2600"/>
              <a:t>Funds:</a:t>
            </a:r>
            <a:r>
              <a:rPr lang="en-US" sz="2600"/>
              <a:t> Camila and Sean, CEC IUCN</a:t>
            </a:r>
            <a:endParaRPr sz="2600"/>
          </a:p>
          <a:p>
            <a:pPr indent="0" lvl="0" marL="742950" rtl="0" algn="l">
              <a:spcBef>
                <a:spcPts val="0"/>
              </a:spcBef>
              <a:spcAft>
                <a:spcPts val="0"/>
              </a:spcAft>
              <a:buNone/>
            </a:pPr>
            <a:r>
              <a:rPr lang="en-US" sz="2600"/>
              <a:t>camila.perez@iucn.org  and seansouthey@iucn.org</a:t>
            </a:r>
            <a:endParaRPr sz="2600"/>
          </a:p>
          <a:p>
            <a:pPr indent="-304800" lvl="0" marL="342900" rtl="0" algn="l">
              <a:spcBef>
                <a:spcPts val="640"/>
              </a:spcBef>
              <a:spcAft>
                <a:spcPts val="0"/>
              </a:spcAft>
              <a:buClr>
                <a:schemeClr val="dk1"/>
              </a:buClr>
              <a:buSzPts val="2600"/>
              <a:buChar char="•"/>
            </a:pPr>
            <a:r>
              <a:rPr b="1" lang="en-US" sz="2600"/>
              <a:t>Pavilion: </a:t>
            </a:r>
            <a:r>
              <a:rPr lang="en-US" sz="2600"/>
              <a:t>Caitlin, CWF </a:t>
            </a:r>
            <a:endParaRPr sz="2600"/>
          </a:p>
          <a:p>
            <a:pPr indent="457200" lvl="0" marL="457200" rtl="0" algn="l">
              <a:spcBef>
                <a:spcPts val="640"/>
              </a:spcBef>
              <a:spcAft>
                <a:spcPts val="0"/>
              </a:spcAft>
              <a:buNone/>
            </a:pPr>
            <a:r>
              <a:rPr lang="en-US" sz="2600"/>
              <a:t>caitlinb@cwf-fcf.org </a:t>
            </a:r>
            <a:endParaRPr sz="2600"/>
          </a:p>
          <a:p>
            <a:pPr indent="-393700" lvl="0" marL="457200" rtl="0" algn="l">
              <a:spcBef>
                <a:spcPts val="640"/>
              </a:spcBef>
              <a:spcAft>
                <a:spcPts val="0"/>
              </a:spcAft>
              <a:buSzPts val="2600"/>
              <a:buChar char="•"/>
            </a:pPr>
            <a:r>
              <a:rPr b="1" lang="en-US" sz="2600"/>
              <a:t>Youth Participants: </a:t>
            </a:r>
            <a:r>
              <a:rPr lang="en-US" sz="2600"/>
              <a:t>Fallon, CWF</a:t>
            </a:r>
            <a:endParaRPr sz="2600"/>
          </a:p>
          <a:p>
            <a:pPr indent="0" lvl="0" marL="742950" rtl="0" algn="l">
              <a:spcBef>
                <a:spcPts val="640"/>
              </a:spcBef>
              <a:spcAft>
                <a:spcPts val="0"/>
              </a:spcAft>
              <a:buNone/>
            </a:pPr>
            <a:r>
              <a:rPr lang="en-US" sz="2600"/>
              <a:t>fallonh@cwf-fcf.org</a:t>
            </a:r>
            <a:endParaRPr sz="2600"/>
          </a:p>
          <a:p>
            <a:pPr indent="-304800" lvl="0" marL="342900" rtl="0" algn="l">
              <a:spcBef>
                <a:spcPts val="640"/>
              </a:spcBef>
              <a:spcAft>
                <a:spcPts val="0"/>
              </a:spcAft>
              <a:buClr>
                <a:schemeClr val="dk1"/>
              </a:buClr>
              <a:buSzPts val="2600"/>
              <a:buChar char="•"/>
            </a:pPr>
            <a:r>
              <a:rPr b="1" lang="en-US" sz="2600"/>
              <a:t>Facilitation Team:</a:t>
            </a:r>
            <a:r>
              <a:rPr lang="en-US" sz="2600"/>
              <a:t> Hannah, CWF  </a:t>
            </a:r>
            <a:endParaRPr sz="2600"/>
          </a:p>
          <a:p>
            <a:pPr indent="0" lvl="0" marL="742950" rtl="0" algn="l">
              <a:spcBef>
                <a:spcPts val="640"/>
              </a:spcBef>
              <a:spcAft>
                <a:spcPts val="0"/>
              </a:spcAft>
              <a:buNone/>
            </a:pPr>
            <a:r>
              <a:rPr lang="en-US" sz="2600"/>
              <a:t>hannahm@cwf-fcf.org</a:t>
            </a:r>
            <a:endParaRPr sz="2600"/>
          </a:p>
          <a:p>
            <a:pPr indent="-304800" lvl="0" marL="342900" rtl="0" algn="l">
              <a:spcBef>
                <a:spcPts val="640"/>
              </a:spcBef>
              <a:spcAft>
                <a:spcPts val="0"/>
              </a:spcAft>
              <a:buClr>
                <a:schemeClr val="dk1"/>
              </a:buClr>
              <a:buSzPts val="2600"/>
              <a:buChar char="•"/>
            </a:pPr>
            <a:r>
              <a:rPr b="1" lang="en-US" sz="2600"/>
              <a:t>SWAG Bag: </a:t>
            </a:r>
            <a:r>
              <a:rPr lang="en-US" sz="2600"/>
              <a:t>Caitlin, CWF </a:t>
            </a:r>
            <a:endParaRPr sz="2600"/>
          </a:p>
          <a:p>
            <a:pPr indent="0" lvl="0" marL="742950" rtl="0" algn="l">
              <a:spcBef>
                <a:spcPts val="640"/>
              </a:spcBef>
              <a:spcAft>
                <a:spcPts val="0"/>
              </a:spcAft>
              <a:buNone/>
            </a:pPr>
            <a:r>
              <a:rPr lang="en-US" sz="2600"/>
              <a:t> caitlinb@cwf-fcf.org</a:t>
            </a:r>
            <a:endParaRPr sz="2600"/>
          </a:p>
        </p:txBody>
      </p:sp>
      <p:sp>
        <p:nvSpPr>
          <p:cNvPr id="229" name="Google Shape;229;p18"/>
          <p:cNvSpPr/>
          <p:nvPr/>
        </p:nvSpPr>
        <p:spPr>
          <a:xfrm>
            <a:off x="738265" y="179866"/>
            <a:ext cx="4485300" cy="1047300"/>
          </a:xfrm>
          <a:prstGeom prst="rect">
            <a:avLst/>
          </a:prstGeom>
          <a:solidFill>
            <a:srgbClr val="F4C12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0" name="Google Shape;230;p18"/>
          <p:cNvSpPr txBox="1"/>
          <p:nvPr/>
        </p:nvSpPr>
        <p:spPr>
          <a:xfrm>
            <a:off x="1480925" y="300625"/>
            <a:ext cx="3000000" cy="8058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b="1" lang="en-US" sz="4800">
                <a:solidFill>
                  <a:srgbClr val="58595B"/>
                </a:solidFill>
                <a:latin typeface="Century Gothic"/>
                <a:ea typeface="Century Gothic"/>
                <a:cs typeface="Century Gothic"/>
                <a:sym typeface="Century Gothic"/>
              </a:rPr>
              <a:t>Contacts</a:t>
            </a:r>
            <a:endParaRPr sz="4800">
              <a:solidFill>
                <a:schemeClr val="dk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5" name="Shape 235"/>
        <p:cNvGrpSpPr/>
        <p:nvPr/>
      </p:nvGrpSpPr>
      <p:grpSpPr>
        <a:xfrm>
          <a:off x="0" y="0"/>
          <a:ext cx="0" cy="0"/>
          <a:chOff x="0" y="0"/>
          <a:chExt cx="0" cy="0"/>
        </a:xfrm>
      </p:grpSpPr>
      <p:sp>
        <p:nvSpPr>
          <p:cNvPr id="236" name="Google Shape;236;g7cf01e8136_1_25"/>
          <p:cNvSpPr/>
          <p:nvPr/>
        </p:nvSpPr>
        <p:spPr>
          <a:xfrm>
            <a:off x="585150" y="1864775"/>
            <a:ext cx="8097900" cy="3398400"/>
          </a:xfrm>
          <a:prstGeom prst="wedgeRoundRectCallout">
            <a:avLst>
              <a:gd fmla="val -20833" name="adj1"/>
              <a:gd fmla="val 62500"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g7cf01e8136_1_25"/>
          <p:cNvSpPr txBox="1"/>
          <p:nvPr/>
        </p:nvSpPr>
        <p:spPr>
          <a:xfrm>
            <a:off x="585150" y="2960913"/>
            <a:ext cx="8097900" cy="1250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7200">
                <a:solidFill>
                  <a:schemeClr val="lt1"/>
                </a:solidFill>
                <a:latin typeface="Century Gothic"/>
                <a:ea typeface="Century Gothic"/>
                <a:cs typeface="Century Gothic"/>
                <a:sym typeface="Century Gothic"/>
              </a:rPr>
              <a:t>Questions?</a:t>
            </a:r>
            <a:endParaRPr b="1" sz="7200">
              <a:solidFill>
                <a:schemeClr val="lt1"/>
              </a:solidFill>
            </a:endParaRPr>
          </a:p>
        </p:txBody>
      </p:sp>
      <p:sp>
        <p:nvSpPr>
          <p:cNvPr id="238" name="Google Shape;238;g7cf01e8136_1_25"/>
          <p:cNvSpPr txBox="1"/>
          <p:nvPr/>
        </p:nvSpPr>
        <p:spPr>
          <a:xfrm>
            <a:off x="1172700" y="446325"/>
            <a:ext cx="6922800" cy="105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7200">
                <a:solidFill>
                  <a:srgbClr val="7F7F7F"/>
                </a:solidFill>
                <a:latin typeface="Century Gothic"/>
                <a:ea typeface="Century Gothic"/>
                <a:cs typeface="Century Gothic"/>
                <a:sym typeface="Century Gothic"/>
              </a:rPr>
              <a:t>Thank you!</a:t>
            </a:r>
            <a:endParaRPr sz="7200"/>
          </a:p>
        </p:txBody>
      </p:sp>
      <p:pic>
        <p:nvPicPr>
          <p:cNvPr descr="A close up of a logo&#10;&#10;Description generated with very high confidence" id="239" name="Google Shape;239;g7cf01e8136_1_25"/>
          <p:cNvPicPr preferRelativeResize="0"/>
          <p:nvPr/>
        </p:nvPicPr>
        <p:blipFill rotWithShape="1">
          <a:blip r:embed="rId3">
            <a:alphaModFix/>
          </a:blip>
          <a:srcRect b="0" l="0" r="0" t="0"/>
          <a:stretch/>
        </p:blipFill>
        <p:spPr>
          <a:xfrm>
            <a:off x="4863525" y="5369895"/>
            <a:ext cx="3988750" cy="157038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2018-05-18T13:01:41Z</dcterms:created>
  <dc:creator>Web Master</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0x01010075533EFB0425AA43B74B3C6B1D68A25D</vt:lpwstr>
  </property>
</Properties>
</file>