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  <p:sldMasterId id="2147483669" r:id="rId3"/>
    <p:sldMasterId id="2147483671" r:id="rId4"/>
    <p:sldMasterId id="2147483673" r:id="rId5"/>
  </p:sldMasterIdLst>
  <p:notesMasterIdLst>
    <p:notesMasterId r:id="rId10"/>
  </p:notesMasterIdLst>
  <p:sldIdLst>
    <p:sldId id="266" r:id="rId6"/>
    <p:sldId id="268" r:id="rId7"/>
    <p:sldId id="269" r:id="rId8"/>
    <p:sldId id="267" r:id="rId9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A204E84A-ABEE-4C81-924D-BE50A98A7F52}" type="datetimeFigureOut">
              <a:rPr lang="en-CA" smtClean="0"/>
              <a:t>2020-01-27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63638"/>
            <a:ext cx="4189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D5AC4A2E-7285-4EF6-A47B-96F0245366F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2268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AD218B-5F1B-4377-82F3-4CC402C1D206}" type="slidenum">
              <a:rPr lang="en-GB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 smtClean="0">
              <a:solidFill>
                <a:prstClr val="black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8563" y="701675"/>
            <a:ext cx="4657725" cy="3494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8803" y="4428287"/>
            <a:ext cx="5174025" cy="421980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513159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AD218B-5F1B-4377-82F3-4CC402C1D20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8563" y="701675"/>
            <a:ext cx="4657725" cy="3494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8803" y="4428287"/>
            <a:ext cx="5174025" cy="421980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075825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AD218B-5F1B-4377-82F3-4CC402C1D20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8563" y="701675"/>
            <a:ext cx="4657725" cy="3494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8803" y="4428287"/>
            <a:ext cx="5174025" cy="421980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825808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950" y="1600202"/>
            <a:ext cx="6877050" cy="1393825"/>
          </a:xfrm>
        </p:spPr>
        <p:txBody>
          <a:bodyPr lIns="0" tIns="0" anchor="t">
            <a:normAutofit/>
          </a:bodyPr>
          <a:lstStyle>
            <a:lvl1pPr>
              <a:defRPr sz="2700" b="1">
                <a:solidFill>
                  <a:schemeClr val="bg1"/>
                </a:solidFill>
                <a:latin typeface="Helvetica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1950" y="3162294"/>
            <a:ext cx="6400800" cy="1752600"/>
          </a:xfrm>
        </p:spPr>
        <p:txBody>
          <a:bodyPr lIns="0"/>
          <a:lstStyle>
            <a:lvl1pPr marL="0" indent="0" algn="l">
              <a:buNone/>
              <a:defRPr sz="2250" b="1">
                <a:solidFill>
                  <a:schemeClr val="bg1"/>
                </a:solidFill>
                <a:latin typeface="Helvetica" pitchFamily="34" charset="0"/>
                <a:cs typeface="Arial" pitchFamily="34" charset="0"/>
              </a:defRPr>
            </a:lvl1pPr>
            <a:lvl2pPr marL="34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848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09600" y="6492883"/>
            <a:ext cx="3810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/>
            </a:lvl1pPr>
          </a:lstStyle>
          <a:p>
            <a:pPr>
              <a:defRPr/>
            </a:pPr>
            <a:fld id="{0E822449-F053-4D10-9670-8B79CA9188D1}" type="slidenum">
              <a:rPr lang="en-GB" sz="600" smtClean="0">
                <a:solidFill>
                  <a:srgbClr val="939393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GB" sz="600" dirty="0">
              <a:solidFill>
                <a:srgbClr val="93939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950" y="762000"/>
            <a:ext cx="7867650" cy="792162"/>
          </a:xfrm>
        </p:spPr>
        <p:txBody>
          <a:bodyPr lIns="0" tIns="0" rIns="0" bIns="0" anchor="t"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950" y="1676400"/>
            <a:ext cx="7867650" cy="4191000"/>
          </a:xfrm>
        </p:spPr>
        <p:txBody>
          <a:bodyPr lIns="0" tIns="0"/>
          <a:lstStyle>
            <a:lvl1pPr>
              <a:buClr>
                <a:srgbClr val="0098C3"/>
              </a:buClr>
              <a:defRPr/>
            </a:lvl1pPr>
            <a:lvl2pPr>
              <a:buClr>
                <a:srgbClr val="0098C3"/>
              </a:buClr>
              <a:defRPr/>
            </a:lvl2pPr>
            <a:lvl3pPr>
              <a:buClr>
                <a:srgbClr val="0098C3"/>
              </a:buClr>
              <a:buFont typeface="Wingdings" pitchFamily="2" charset="2"/>
              <a:buChar char="§"/>
              <a:defRPr baseline="0"/>
            </a:lvl3pPr>
            <a:lvl4pPr>
              <a:defRPr baseline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7533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8077200" y="6492883"/>
            <a:ext cx="381000" cy="365125"/>
          </a:xfrm>
          <a:prstGeom prst="rect">
            <a:avLst/>
          </a:prstGeom>
        </p:spPr>
        <p:txBody>
          <a:bodyPr lIns="68540" tIns="34271" rIns="0" bIns="34271" anchor="ctr"/>
          <a:lstStyle>
            <a:lvl1pPr>
              <a:defRPr/>
            </a:lvl1pPr>
          </a:lstStyle>
          <a:p>
            <a:pPr algn="r">
              <a:defRPr/>
            </a:pPr>
            <a:fld id="{1F8C0DD5-C63D-46A7-9160-FBC2D713A04E}" type="slidenum">
              <a:rPr lang="en-GB" sz="600" smtClean="0">
                <a:solidFill>
                  <a:srgbClr val="939393"/>
                </a:solidFill>
                <a:latin typeface="Arial" pitchFamily="34" charset="0"/>
                <a:cs typeface="Arial" pitchFamily="34" charset="0"/>
              </a:rPr>
              <a:pPr algn="r">
                <a:defRPr/>
              </a:pPr>
              <a:t>‹#›</a:t>
            </a:fld>
            <a:endParaRPr lang="en-GB" sz="600" dirty="0">
              <a:solidFill>
                <a:srgbClr val="93939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6248400"/>
            <a:ext cx="9144000" cy="304800"/>
          </a:xfrm>
          <a:prstGeom prst="rect">
            <a:avLst/>
          </a:prstGeom>
          <a:solidFill>
            <a:srgbClr val="0098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0" tIns="34271" rIns="68540" bIns="34271" anchor="ctr"/>
          <a:lstStyle/>
          <a:p>
            <a:pPr algn="ctr">
              <a:defRPr/>
            </a:pPr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0" y="6329964"/>
            <a:ext cx="847725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fr-CH" sz="900" smtClean="0">
                <a:solidFill>
                  <a:srgbClr val="FFFFFF"/>
                </a:solidFill>
              </a:rPr>
              <a:t>              INTERNATIONAL UNION FOR CONSERVATION OF NATURE</a:t>
            </a:r>
            <a:endParaRPr lang="en-GB" sz="900" smtClean="0">
              <a:solidFill>
                <a:srgbClr val="FFFFFF"/>
              </a:solidFill>
            </a:endParaRPr>
          </a:p>
        </p:txBody>
      </p:sp>
      <p:pic>
        <p:nvPicPr>
          <p:cNvPr id="6" name="Picture 6" descr="Business card 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0"/>
          <a:stretch>
            <a:fillRect/>
          </a:stretch>
        </p:blipFill>
        <p:spPr bwMode="auto">
          <a:xfrm>
            <a:off x="92082" y="173038"/>
            <a:ext cx="1490663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8"/>
            <a:ext cx="7867650" cy="1362075"/>
          </a:xfrm>
        </p:spPr>
        <p:txBody>
          <a:bodyPr lIns="0" tIns="0" anchor="t">
            <a:normAutofit/>
          </a:bodyPr>
          <a:lstStyle>
            <a:lvl1pPr algn="l">
              <a:defRPr sz="2700" b="0" cap="all">
                <a:solidFill>
                  <a:srgbClr val="93939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097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8077200" y="6492883"/>
            <a:ext cx="381000" cy="365125"/>
          </a:xfrm>
          <a:prstGeom prst="rect">
            <a:avLst/>
          </a:prstGeom>
        </p:spPr>
        <p:txBody>
          <a:bodyPr lIns="68540" tIns="34271" rIns="0" bIns="34271" anchor="ctr"/>
          <a:lstStyle>
            <a:lvl1pPr>
              <a:defRPr/>
            </a:lvl1pPr>
          </a:lstStyle>
          <a:p>
            <a:pPr algn="r">
              <a:defRPr/>
            </a:pPr>
            <a:fld id="{E49AFA83-B5E9-4D78-A326-0D8BA99F9A05}" type="slidenum">
              <a:rPr lang="en-GB" sz="600" smtClean="0">
                <a:solidFill>
                  <a:srgbClr val="939393"/>
                </a:solidFill>
                <a:latin typeface="Arial"/>
              </a:rPr>
              <a:pPr algn="r">
                <a:defRPr/>
              </a:pPr>
              <a:t>‹#›</a:t>
            </a:fld>
            <a:endParaRPr lang="en-GB" sz="600" dirty="0">
              <a:solidFill>
                <a:srgbClr val="939393"/>
              </a:solidFill>
              <a:latin typeface="Arial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6248400"/>
            <a:ext cx="9144000" cy="304800"/>
          </a:xfrm>
          <a:prstGeom prst="rect">
            <a:avLst/>
          </a:prstGeom>
          <a:solidFill>
            <a:srgbClr val="0098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0" tIns="34271" rIns="68540" bIns="34271" anchor="ctr"/>
          <a:lstStyle/>
          <a:p>
            <a:pPr algn="ctr">
              <a:defRPr/>
            </a:pPr>
            <a:endParaRPr lang="en-GB" sz="135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0" y="6329964"/>
            <a:ext cx="847725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fr-CH" sz="900" smtClean="0">
                <a:solidFill>
                  <a:srgbClr val="FFFFFF"/>
                </a:solidFill>
              </a:rPr>
              <a:t>              INTERNATIONAL UNION FOR CONSERVATION OF NATURE</a:t>
            </a:r>
            <a:endParaRPr lang="en-GB" sz="900" smtClean="0">
              <a:solidFill>
                <a:srgbClr val="FFFFFF"/>
              </a:solidFill>
            </a:endParaRPr>
          </a:p>
        </p:txBody>
      </p:sp>
      <p:pic>
        <p:nvPicPr>
          <p:cNvPr id="6" name="Picture 6" descr="Business card 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0"/>
          <a:stretch>
            <a:fillRect/>
          </a:stretch>
        </p:blipFill>
        <p:spPr bwMode="auto">
          <a:xfrm>
            <a:off x="92082" y="173038"/>
            <a:ext cx="1490663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8"/>
            <a:ext cx="7867650" cy="1362075"/>
          </a:xfrm>
          <a:prstGeom prst="rect">
            <a:avLst/>
          </a:prstGeom>
        </p:spPr>
        <p:txBody>
          <a:bodyPr lIns="0" tIns="0" rIns="91386" bIns="45695" anchor="t">
            <a:normAutofit/>
          </a:bodyPr>
          <a:lstStyle>
            <a:lvl1pPr algn="l">
              <a:defRPr sz="2700" b="0" cap="all">
                <a:solidFill>
                  <a:srgbClr val="93939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052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6" y="342900"/>
            <a:ext cx="74072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598614"/>
            <a:ext cx="3562350" cy="639762"/>
          </a:xfrm>
        </p:spPr>
        <p:txBody>
          <a:bodyPr anchor="b">
            <a:noAutofit/>
          </a:bodyPr>
          <a:lstStyle>
            <a:lvl1pPr marL="0" indent="0">
              <a:buNone/>
              <a:defRPr sz="1575" b="1"/>
            </a:lvl1pPr>
            <a:lvl2pPr marL="342866" indent="0">
              <a:buNone/>
              <a:defRPr sz="1500" b="1"/>
            </a:lvl2pPr>
            <a:lvl3pPr marL="685732" indent="0">
              <a:buNone/>
              <a:defRPr sz="1350" b="1"/>
            </a:lvl3pPr>
            <a:lvl4pPr marL="1028597" indent="0">
              <a:buNone/>
              <a:defRPr sz="1200" b="1"/>
            </a:lvl4pPr>
            <a:lvl5pPr marL="1371463" indent="0">
              <a:buNone/>
              <a:defRPr sz="1200" b="1"/>
            </a:lvl5pPr>
            <a:lvl6pPr marL="1714328" indent="0">
              <a:buNone/>
              <a:defRPr sz="1200" b="1"/>
            </a:lvl6pPr>
            <a:lvl7pPr marL="2057195" indent="0">
              <a:buNone/>
              <a:defRPr sz="1200" b="1"/>
            </a:lvl7pPr>
            <a:lvl8pPr marL="2400060" indent="0">
              <a:buNone/>
              <a:defRPr sz="1200" b="1"/>
            </a:lvl8pPr>
            <a:lvl9pPr marL="2742926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8801" y="2263776"/>
            <a:ext cx="3536950" cy="35750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95751" y="1598614"/>
            <a:ext cx="3848100" cy="639762"/>
          </a:xfrm>
        </p:spPr>
        <p:txBody>
          <a:bodyPr anchor="b">
            <a:noAutofit/>
          </a:bodyPr>
          <a:lstStyle>
            <a:lvl1pPr marL="0" indent="0">
              <a:buNone/>
              <a:defRPr sz="1575" b="1"/>
            </a:lvl1pPr>
            <a:lvl2pPr marL="342866" indent="0">
              <a:buNone/>
              <a:defRPr sz="1500" b="1"/>
            </a:lvl2pPr>
            <a:lvl3pPr marL="685732" indent="0">
              <a:buNone/>
              <a:defRPr sz="1350" b="1"/>
            </a:lvl3pPr>
            <a:lvl4pPr marL="1028597" indent="0">
              <a:buNone/>
              <a:defRPr sz="1200" b="1"/>
            </a:lvl4pPr>
            <a:lvl5pPr marL="1371463" indent="0">
              <a:buNone/>
              <a:defRPr sz="1200" b="1"/>
            </a:lvl5pPr>
            <a:lvl6pPr marL="1714328" indent="0">
              <a:buNone/>
              <a:defRPr sz="1200" b="1"/>
            </a:lvl6pPr>
            <a:lvl7pPr marL="2057195" indent="0">
              <a:buNone/>
              <a:defRPr sz="1200" b="1"/>
            </a:lvl7pPr>
            <a:lvl8pPr marL="2400060" indent="0">
              <a:buNone/>
              <a:defRPr sz="1200" b="1"/>
            </a:lvl8pPr>
            <a:lvl9pPr marL="2742926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95752" y="2263776"/>
            <a:ext cx="3841749" cy="3575050"/>
          </a:xfrm>
        </p:spPr>
        <p:txBody>
          <a:bodyPr/>
          <a:lstStyle>
            <a:lvl1pPr>
              <a:defRPr sz="1575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lIns="60954" tIns="30477" rIns="60954" bIns="30477"/>
          <a:lstStyle/>
          <a:p>
            <a:fld id="{6FA3C763-48C1-CE42-948B-6C73CD38925A}" type="datetimeFigureOut">
              <a:rPr lang="en-US">
                <a:solidFill>
                  <a:srgbClr val="000000"/>
                </a:solidFill>
              </a:rPr>
              <a:pPr/>
              <a:t>1/27/2020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lIns="60954" tIns="30477" rIns="60954" bIns="30477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lIns="60954" tIns="30477" rIns="60954" bIns="30477"/>
          <a:lstStyle/>
          <a:p>
            <a:fld id="{A6C40CD0-15A7-FD40-BC7F-B57B1A1041E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81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-2" y="0"/>
            <a:ext cx="500036" cy="6858000"/>
            <a:chOff x="-2" y="0"/>
            <a:chExt cx="428598" cy="6858000"/>
          </a:xfrm>
        </p:grpSpPr>
        <p:pic>
          <p:nvPicPr>
            <p:cNvPr id="6" name="Picture 5" descr="D:\[최은아]\WCC 세계자연보전총회\[매뉴얼]\AS\AS.301 파워포인트 템플릿 A.jp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l="52680" t="30166" r="22579" b="66999"/>
            <a:stretch>
              <a:fillRect/>
            </a:stretch>
          </p:blipFill>
          <p:spPr bwMode="auto">
            <a:xfrm rot="5400000">
              <a:off x="-3214703" y="3214701"/>
              <a:ext cx="6858000" cy="428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 userDrawn="1"/>
          </p:nvSpPr>
          <p:spPr>
            <a:xfrm>
              <a:off x="0" y="0"/>
              <a:ext cx="428596" cy="1357298"/>
            </a:xfrm>
            <a:prstGeom prst="rect">
              <a:avLst/>
            </a:prstGeom>
            <a:solidFill>
              <a:srgbClr val="1637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ca-ES" sz="1050" dirty="0" err="1">
                  <a:solidFill>
                    <a:srgbClr val="FFFFFF"/>
                  </a:solidFill>
                </a:rPr>
                <a:t>Jeju</a:t>
              </a:r>
              <a:r>
                <a:rPr lang="ca-ES" sz="1050" dirty="0">
                  <a:solidFill>
                    <a:srgbClr val="FFFFFF"/>
                  </a:solidFill>
                </a:rPr>
                <a:t>  2012</a:t>
              </a:r>
              <a:endParaRPr lang="fr-CH" sz="105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8" name="Picture 7" descr="D:\[최은아]\WCC 세계자연보전총회\[매뉴얼]\AS\AS.301 파워포인트 템플릿 A.jpg"/>
          <p:cNvPicPr>
            <a:picLocks noChangeAspect="1" noChangeArrowheads="1"/>
          </p:cNvPicPr>
          <p:nvPr userDrawn="1"/>
        </p:nvPicPr>
        <p:blipFill>
          <a:blip r:embed="rId2" cstate="print"/>
          <a:srcRect l="62034" t="37726" r="22558" b="43815"/>
          <a:stretch>
            <a:fillRect/>
          </a:stretch>
        </p:blipFill>
        <p:spPr bwMode="auto">
          <a:xfrm>
            <a:off x="2500298" y="1229012"/>
            <a:ext cx="6643703" cy="562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image1.jpg"/>
          <p:cNvPicPr>
            <a:picLocks noChangeAspect="1"/>
          </p:cNvPicPr>
          <p:nvPr userDrawn="1"/>
        </p:nvPicPr>
        <p:blipFill>
          <a:blip r:embed="rId3" cstate="print"/>
          <a:srcRect b="10120"/>
          <a:stretch>
            <a:fillRect/>
          </a:stretch>
        </p:blipFill>
        <p:spPr bwMode="auto">
          <a:xfrm>
            <a:off x="8215339" y="142852"/>
            <a:ext cx="798487" cy="700396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 type="none" w="med" len="med"/>
            <a:tailEnd type="none" w="med" len="med"/>
          </a:ln>
          <a:effectLst/>
        </p:spPr>
      </p:pic>
    </p:spTree>
    <p:extLst>
      <p:ext uri="{BB962C8B-B14F-4D97-AF65-F5344CB8AC3E}">
        <p14:creationId xmlns:p14="http://schemas.microsoft.com/office/powerpoint/2010/main" val="48894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6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7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ucn_dividerslide-lr E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857999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75209" y="2370108"/>
            <a:ext cx="4603266" cy="91919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 baseline="0">
                <a:solidFill>
                  <a:srgbClr val="00005A"/>
                </a:solidFill>
              </a:defRPr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</a:lstStyle>
          <a:p>
            <a:pPr lvl="0"/>
            <a:r>
              <a:rPr lang="ga-IE" dirty="0" smtClean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92702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6234510"/>
            <a:ext cx="9144000" cy="304800"/>
          </a:xfrm>
          <a:prstGeom prst="rect">
            <a:avLst/>
          </a:prstGeom>
          <a:solidFill>
            <a:srgbClr val="0064A8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18628" y="6317661"/>
            <a:ext cx="8521512" cy="1384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fr-CH" sz="900" dirty="0">
                <a:solidFill>
                  <a:prstClr val="white"/>
                </a:solidFill>
                <a:cs typeface="Arial" charset="0"/>
              </a:rPr>
              <a:t> </a:t>
            </a:r>
            <a:r>
              <a:rPr lang="fr-CH" sz="900" b="1" dirty="0">
                <a:solidFill>
                  <a:prstClr val="white"/>
                </a:solidFill>
                <a:cs typeface="Arial" charset="0"/>
              </a:rPr>
              <a:t>Canadian </a:t>
            </a:r>
            <a:r>
              <a:rPr lang="fr-CH" sz="900" b="1" dirty="0" err="1">
                <a:solidFill>
                  <a:prstClr val="white"/>
                </a:solidFill>
                <a:cs typeface="Arial" charset="0"/>
              </a:rPr>
              <a:t>Committee</a:t>
            </a:r>
            <a:r>
              <a:rPr lang="fr-CH" sz="900" b="1" dirty="0">
                <a:solidFill>
                  <a:prstClr val="white"/>
                </a:solidFill>
                <a:cs typeface="Arial" charset="0"/>
              </a:rPr>
              <a:t> for International Union for Conservation of Nature / Comité canadien </a:t>
            </a:r>
            <a:r>
              <a:rPr lang="fr-CH" sz="900" b="1" dirty="0" smtClean="0">
                <a:solidFill>
                  <a:prstClr val="white"/>
                </a:solidFill>
                <a:cs typeface="Arial" charset="0"/>
              </a:rPr>
              <a:t>de </a:t>
            </a:r>
            <a:r>
              <a:rPr lang="fr-CH" sz="900" b="1" dirty="0">
                <a:solidFill>
                  <a:prstClr val="white"/>
                </a:solidFill>
                <a:cs typeface="Arial" charset="0"/>
              </a:rPr>
              <a:t>l’</a:t>
            </a:r>
            <a:r>
              <a:rPr lang="fr-FR" sz="900" b="1" dirty="0">
                <a:solidFill>
                  <a:prstClr val="white"/>
                </a:solidFill>
                <a:cs typeface="Arial" charset="0"/>
              </a:rPr>
              <a:t>Union internationale pour la conservation de la nature</a:t>
            </a:r>
            <a:r>
              <a:rPr lang="fr-CH" sz="900" b="1" dirty="0">
                <a:solidFill>
                  <a:prstClr val="white"/>
                </a:solidFill>
                <a:cs typeface="Arial" charset="0"/>
              </a:rPr>
              <a:t>    </a:t>
            </a:r>
            <a:endParaRPr lang="en-GB" sz="900" b="1" dirty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6972300" y="6578602"/>
            <a:ext cx="2133600" cy="3016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DE0C21B1-57E9-4168-A84D-6AAFCD1BA4EB}" type="slidenum">
              <a:rPr lang="en-GB" sz="900" smtClean="0">
                <a:solidFill>
                  <a:prstClr val="white">
                    <a:lumMod val="75000"/>
                  </a:prstClr>
                </a:solidFill>
                <a:cs typeface="Arial" charset="0"/>
              </a:rPr>
              <a:pPr>
                <a:defRPr/>
              </a:pPr>
              <a:t>‹#›</a:t>
            </a:fld>
            <a:endParaRPr lang="en-GB" sz="900" dirty="0" smtClean="0">
              <a:solidFill>
                <a:prstClr val="white">
                  <a:lumMod val="75000"/>
                </a:prstClr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ln>
            <a:noFill/>
          </a:ln>
        </p:spPr>
        <p:txBody>
          <a:bodyPr>
            <a:normAutofit/>
          </a:bodyPr>
          <a:lstStyle>
            <a:lvl1pPr algn="l">
              <a:defRPr sz="30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81400"/>
            <a:ext cx="7772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8" name="Picture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" y="236220"/>
            <a:ext cx="1879788" cy="976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736" y="236892"/>
            <a:ext cx="1763220" cy="9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30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2940371-F0C5-45CB-9E2B-ABD87AA49909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1/27/2020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3C49C-DB2E-487E-8489-BFF14BFCAFD6}" type="slidenum">
              <a:rPr lang="en-GB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14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80B90C3-C29B-43F2-B80D-6C52F56D859C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1/27/2020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5BC97-4BF8-432A-8D45-DE9C88C25E03}" type="slidenum">
              <a:rPr lang="en-GB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69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CC4F0F3-4FCF-4094-9B45-CC9F935931E1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1/27/2020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561FB-1879-42BE-90C4-84591AA3A1BB}" type="slidenum">
              <a:rPr lang="en-GB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93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9588FD-12DE-4AC2-9619-BFB7C36D15CF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1/27/2020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F7F5C-1226-439C-8F58-29275BC0D6E7}" type="slidenum">
              <a:rPr lang="en-GB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07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7C5416A-C1F7-48BC-9FE5-44AC1B9F06EB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1/27/2020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BDCBC-34A0-4322-BFD2-23237366DAD4}" type="slidenum">
              <a:rPr lang="en-GB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85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1046ACA-BDCA-470F-82D3-C5E3AAF3C8D0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1/27/2020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4EF25-1B13-4F7A-9419-9BB2FBE81747}" type="slidenum">
              <a:rPr lang="en-GB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71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4960F57-82C5-4773-9C8F-65FB728AEBD0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1/27/2020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E1364-FCAD-4564-B9E2-69FE3CE6BADB}" type="slidenum">
              <a:rPr lang="en-GB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69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5869A8-3C9E-4C79-9C01-3AFA97E2053F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1/27/2020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62954-3821-42D7-9CE6-EFC4CDE0D3BE}" type="slidenum">
              <a:rPr lang="en-GB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56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2C46B74-65F3-4760-BEA3-E2923B303029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1/27/2020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F5131-2038-42AF-97C0-FC3F7B6BA680}" type="slidenum">
              <a:rPr lang="en-GB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04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589714-B84F-44E5-9F47-3B728DCE1832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1/27/2020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5043F-ED1C-4C1F-AE7D-DB4EC7640030}" type="slidenum">
              <a:rPr lang="en-GB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31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15957" y="274638"/>
            <a:ext cx="78898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6" tIns="45695" rIns="91386" bIns="4569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5957" y="1295404"/>
            <a:ext cx="7889875" cy="483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6" tIns="45695" rIns="91386" bIns="456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fr-CH" dirty="0" err="1" smtClean="0"/>
              <a:t>Third</a:t>
            </a:r>
            <a:r>
              <a:rPr lang="fr-CH" dirty="0" smtClean="0"/>
              <a:t> </a:t>
            </a:r>
            <a:r>
              <a:rPr lang="fr-CH" dirty="0" err="1" smtClean="0"/>
              <a:t>level</a:t>
            </a:r>
            <a:endParaRPr lang="fr-CH" dirty="0" smtClean="0"/>
          </a:p>
          <a:p>
            <a:pPr lvl="0"/>
            <a:endParaRPr lang="fr-CH" dirty="0" smtClean="0"/>
          </a:p>
        </p:txBody>
      </p:sp>
    </p:spTree>
    <p:extLst>
      <p:ext uri="{BB962C8B-B14F-4D97-AF65-F5344CB8AC3E}">
        <p14:creationId xmlns:p14="http://schemas.microsoft.com/office/powerpoint/2010/main" val="987583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00" kern="1200">
          <a:solidFill>
            <a:srgbClr val="939393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939393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939393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939393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939393"/>
          </a:solidFill>
          <a:latin typeface="Arial" charset="0"/>
          <a:cs typeface="Arial" charset="0"/>
        </a:defRPr>
      </a:lvl5pPr>
      <a:lvl6pPr marL="342693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charset="0"/>
          <a:cs typeface="Arial" charset="0"/>
        </a:defRPr>
      </a:lvl6pPr>
      <a:lvl7pPr marL="685391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charset="0"/>
          <a:cs typeface="Arial" charset="0"/>
        </a:defRPr>
      </a:lvl7pPr>
      <a:lvl8pPr marL="1028084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charset="0"/>
          <a:cs typeface="Arial" charset="0"/>
        </a:defRPr>
      </a:lvl8pPr>
      <a:lvl9pPr marL="1370779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71347" indent="-171347" algn="l" rtl="0" eaLnBrk="1" fontAlgn="base" hangingPunct="1">
        <a:spcBef>
          <a:spcPct val="20000"/>
        </a:spcBef>
        <a:spcAft>
          <a:spcPct val="0"/>
        </a:spcAft>
        <a:buClr>
          <a:srgbClr val="0099CD"/>
        </a:buClr>
        <a:buFont typeface="Arial" charset="0"/>
        <a:buChar char="•"/>
        <a:defRPr sz="1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14043" indent="-171347" algn="l" rtl="0" eaLnBrk="1" fontAlgn="base" hangingPunct="1">
        <a:spcBef>
          <a:spcPct val="20000"/>
        </a:spcBef>
        <a:spcAft>
          <a:spcPct val="0"/>
        </a:spcAft>
        <a:buClr>
          <a:srgbClr val="0099CD"/>
        </a:buClr>
        <a:buFont typeface="Arial" charset="0"/>
        <a:buChar char="–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856737" indent="-171347" algn="l" rtl="0" eaLnBrk="1" fontAlgn="base" hangingPunct="1">
        <a:spcBef>
          <a:spcPct val="20000"/>
        </a:spcBef>
        <a:spcAft>
          <a:spcPct val="0"/>
        </a:spcAft>
        <a:buClr>
          <a:srgbClr val="0099CD"/>
        </a:buClr>
        <a:buFont typeface="Wingdings" pitchFamily="2" charset="2"/>
        <a:buChar char="§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199430" indent="-171347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05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542123" indent="-171347" algn="l" rtl="0" eaLnBrk="1" fontAlgn="base" hangingPunct="1">
        <a:spcBef>
          <a:spcPct val="20000"/>
        </a:spcBef>
        <a:spcAft>
          <a:spcPct val="0"/>
        </a:spcAft>
        <a:buFont typeface="Arial" charset="0"/>
        <a:defRPr sz="9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1884821" indent="-171347" algn="l" defTabSz="68539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514" indent="-171347" algn="l" defTabSz="68539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209" indent="-171347" algn="l" defTabSz="68539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2903" indent="-171347" algn="l" defTabSz="68539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693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391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084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0779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473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167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8860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1553" algn="l" defTabSz="6853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40"/>
            <a:ext cx="7764037" cy="4964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941241"/>
            <a:ext cx="7764037" cy="5001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097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  <p:txStyles>
    <p:titleStyle>
      <a:lvl1pPr algn="l" defTabSz="342900" rtl="0" eaLnBrk="1" latinLnBrk="0" hangingPunct="1">
        <a:spcBef>
          <a:spcPct val="0"/>
        </a:spcBef>
        <a:buNone/>
        <a:defRPr sz="1650" kern="1200">
          <a:solidFill>
            <a:srgbClr val="12175E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rgbClr val="12175E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rgbClr val="12175E"/>
          </a:solidFill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rgbClr val="5A5A8F"/>
          </a:solidFill>
          <a:latin typeface="+mn-lt"/>
          <a:ea typeface="+mn-ea"/>
          <a:cs typeface="+mn-cs"/>
        </a:defRPr>
      </a:lvl3pPr>
      <a:lvl4pPr marL="1243013" indent="-214313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rgbClr val="5A5A8F"/>
          </a:solidFill>
          <a:latin typeface="+mn-lt"/>
          <a:ea typeface="+mn-ea"/>
          <a:cs typeface="+mn-cs"/>
        </a:defRPr>
      </a:lvl4pPr>
      <a:lvl5pPr marL="1585913" indent="-214313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rgbClr val="5A5A8F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40"/>
            <a:ext cx="7764037" cy="4964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941241"/>
            <a:ext cx="7764037" cy="5001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66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  <p:txStyles>
    <p:titleStyle>
      <a:lvl1pPr algn="l" defTabSz="342900" rtl="0" eaLnBrk="1" latinLnBrk="0" hangingPunct="1">
        <a:spcBef>
          <a:spcPct val="0"/>
        </a:spcBef>
        <a:buNone/>
        <a:defRPr sz="1650" kern="1200">
          <a:solidFill>
            <a:srgbClr val="12175E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rgbClr val="12175E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rgbClr val="12175E"/>
          </a:solidFill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rgbClr val="5A5A8F"/>
          </a:solidFill>
          <a:latin typeface="+mn-lt"/>
          <a:ea typeface="+mn-ea"/>
          <a:cs typeface="+mn-cs"/>
        </a:defRPr>
      </a:lvl3pPr>
      <a:lvl4pPr marL="1243013" indent="-214313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rgbClr val="5A5A8F"/>
          </a:solidFill>
          <a:latin typeface="+mn-lt"/>
          <a:ea typeface="+mn-ea"/>
          <a:cs typeface="+mn-cs"/>
        </a:defRPr>
      </a:lvl4pPr>
      <a:lvl5pPr marL="1585913" indent="-214313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rgbClr val="5A5A8F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3282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981200" y="579438"/>
            <a:ext cx="68580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2"/>
            <a:ext cx="82296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2300" y="6581777"/>
            <a:ext cx="2133600" cy="301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281B14-90D7-4742-B7C0-2A09E7330916}" type="slidenum">
              <a:rPr lang="en-GB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>
                  <a:lumMod val="75000"/>
                </a:prstClr>
              </a:solidFill>
            </a:endParaRPr>
          </a:p>
        </p:txBody>
      </p:sp>
      <p:pic>
        <p:nvPicPr>
          <p:cNvPr id="1029" name="Picture 4" descr="IUCN_medium_res_colour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95660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6248400"/>
            <a:ext cx="9144000" cy="304800"/>
          </a:xfrm>
          <a:prstGeom prst="rect">
            <a:avLst/>
          </a:prstGeom>
          <a:solidFill>
            <a:srgbClr val="449681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341870"/>
            <a:ext cx="3733800" cy="13849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fr-CH" sz="900" dirty="0">
                <a:solidFill>
                  <a:prstClr val="white"/>
                </a:solidFill>
                <a:cs typeface="Arial" charset="0"/>
              </a:rPr>
              <a:t>      International Union for Conservation of Nature</a:t>
            </a:r>
            <a:endParaRPr lang="en-GB" sz="900" dirty="0">
              <a:solidFill>
                <a:prstClr val="white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021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kern="1200">
          <a:solidFill>
            <a:srgbClr val="F8863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F8863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F8863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F8863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F88631"/>
          </a:solidFill>
          <a:latin typeface="Calibri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F88631"/>
          </a:solidFill>
          <a:latin typeface="Calibri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F88631"/>
          </a:solidFill>
          <a:latin typeface="Calibri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F88631"/>
          </a:solidFill>
          <a:latin typeface="Calibri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F88631"/>
          </a:solidFill>
          <a:latin typeface="Calibri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11371" y="506027"/>
            <a:ext cx="2831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Treasurer’s Report for </a:t>
            </a:r>
            <a:r>
              <a:rPr lang="en-US" b="1" dirty="0" smtClean="0"/>
              <a:t>2019</a:t>
            </a:r>
            <a:endParaRPr lang="en-CA" b="1" dirty="0"/>
          </a:p>
          <a:p>
            <a:endParaRPr lang="en-CA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9362525"/>
              </p:ext>
            </p:extLst>
          </p:nvPr>
        </p:nvGraphicFramePr>
        <p:xfrm>
          <a:off x="1383554" y="1152358"/>
          <a:ext cx="5918658" cy="4832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Worksheet" r:id="rId4" imgW="7372372" imgH="6019787" progId="Excel.Sheet.12">
                  <p:embed/>
                </p:oleObj>
              </mc:Choice>
              <mc:Fallback>
                <p:oleObj name="Worksheet" r:id="rId4" imgW="7372372" imgH="601978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83554" y="1152358"/>
                        <a:ext cx="5918658" cy="4832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659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>
        <p:cut/>
      </p:transition>
    </mc:Choice>
    <mc:Fallback xmlns="">
      <p:transition spd="slow" advClick="0" advTm="1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11371" y="506027"/>
            <a:ext cx="2831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Treasurer’s Report for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2019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464172"/>
              </p:ext>
            </p:extLst>
          </p:nvPr>
        </p:nvGraphicFramePr>
        <p:xfrm>
          <a:off x="1546167" y="1246912"/>
          <a:ext cx="5619801" cy="4890835"/>
        </p:xfrm>
        <a:graphic>
          <a:graphicData uri="http://schemas.openxmlformats.org/drawingml/2006/table">
            <a:tbl>
              <a:tblPr/>
              <a:tblGrid>
                <a:gridCol w="2386532">
                  <a:extLst>
                    <a:ext uri="{9D8B030D-6E8A-4147-A177-3AD203B41FA5}">
                      <a16:colId xmlns:a16="http://schemas.microsoft.com/office/drawing/2014/main" val="2929034329"/>
                    </a:ext>
                  </a:extLst>
                </a:gridCol>
                <a:gridCol w="2124375">
                  <a:extLst>
                    <a:ext uri="{9D8B030D-6E8A-4147-A177-3AD203B41FA5}">
                      <a16:colId xmlns:a16="http://schemas.microsoft.com/office/drawing/2014/main" val="2122200182"/>
                    </a:ext>
                  </a:extLst>
                </a:gridCol>
                <a:gridCol w="554447">
                  <a:extLst>
                    <a:ext uri="{9D8B030D-6E8A-4147-A177-3AD203B41FA5}">
                      <a16:colId xmlns:a16="http://schemas.microsoft.com/office/drawing/2014/main" val="4056230820"/>
                    </a:ext>
                  </a:extLst>
                </a:gridCol>
                <a:gridCol w="554447">
                  <a:extLst>
                    <a:ext uri="{9D8B030D-6E8A-4147-A177-3AD203B41FA5}">
                      <a16:colId xmlns:a16="http://schemas.microsoft.com/office/drawing/2014/main" val="3903080796"/>
                    </a:ext>
                  </a:extLst>
                </a:gridCol>
              </a:tblGrid>
              <a:tr h="425391"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Canadian Committee for the IUCN</a:t>
                      </a:r>
                    </a:p>
                  </a:txBody>
                  <a:tcPr marL="8350" marR="8350" marT="8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6738355"/>
                  </a:ext>
                </a:extLst>
              </a:tr>
              <a:tr h="222912"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Balance Sheet</a:t>
                      </a:r>
                    </a:p>
                  </a:txBody>
                  <a:tcPr marL="8350" marR="8350" marT="8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108293"/>
                  </a:ext>
                </a:extLst>
              </a:tr>
              <a:tr h="178815"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As of 31 December 2019</a:t>
                      </a: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075617"/>
                  </a:ext>
                </a:extLst>
              </a:tr>
              <a:tr h="185761"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441691"/>
                  </a:ext>
                </a:extLst>
              </a:tr>
              <a:tr h="185761"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4294707"/>
                  </a:ext>
                </a:extLst>
              </a:tr>
              <a:tr h="185761"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3353945"/>
                  </a:ext>
                </a:extLst>
              </a:tr>
              <a:tr h="17881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Assests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946458"/>
                  </a:ext>
                </a:extLst>
              </a:tr>
              <a:tr h="1788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Bank Balance (Dec 31st, 2019)</a:t>
                      </a:r>
                    </a:p>
                  </a:txBody>
                  <a:tcPr marL="8350" marR="8350" marT="8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29,241.41 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4783549"/>
                  </a:ext>
                </a:extLst>
              </a:tr>
              <a:tr h="178815">
                <a:tc>
                  <a:txBody>
                    <a:bodyPr/>
                    <a:lstStyle/>
                    <a:p>
                      <a:pPr algn="l" fontAlgn="ctr"/>
                      <a:endParaRPr lang="en-CA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0" marR="8350" marT="8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7895777"/>
                  </a:ext>
                </a:extLst>
              </a:tr>
              <a:tr h="178815">
                <a:tc>
                  <a:txBody>
                    <a:bodyPr/>
                    <a:lstStyle/>
                    <a:p>
                      <a:pPr algn="l" fontAlgn="ctr"/>
                      <a:endParaRPr lang="en-CA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0" marR="8350" marT="8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037023"/>
                  </a:ext>
                </a:extLst>
              </a:tr>
              <a:tr h="178815">
                <a:tc>
                  <a:txBody>
                    <a:bodyPr/>
                    <a:lstStyle/>
                    <a:p>
                      <a:pPr algn="r" fontAlgn="ctr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 Assets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29,241.41 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0871482"/>
                  </a:ext>
                </a:extLst>
              </a:tr>
              <a:tr h="185761"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4600"/>
                  </a:ext>
                </a:extLst>
              </a:tr>
              <a:tr h="185761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Liabilities 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4033238"/>
                  </a:ext>
                </a:extLst>
              </a:tr>
              <a:tr h="185761">
                <a:tc>
                  <a:txBody>
                    <a:bodyPr/>
                    <a:lstStyle/>
                    <a:p>
                      <a:pPr algn="l" fontAlgn="ctr"/>
                      <a:endParaRPr lang="en-CA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0" marR="8350" marT="8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698677"/>
                  </a:ext>
                </a:extLst>
              </a:tr>
              <a:tr h="178815">
                <a:tc>
                  <a:txBody>
                    <a:bodyPr/>
                    <a:lstStyle/>
                    <a:p>
                      <a:pPr algn="l" fontAlgn="ctr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IUCN Grant Payback </a:t>
                      </a:r>
                    </a:p>
                  </a:txBody>
                  <a:tcPr marL="8350" marR="8350" marT="8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  4,548.62 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9160993"/>
                  </a:ext>
                </a:extLst>
              </a:tr>
              <a:tr h="178815">
                <a:tc>
                  <a:txBody>
                    <a:bodyPr/>
                    <a:lstStyle/>
                    <a:p>
                      <a:pPr algn="l" fontAlgn="ctr"/>
                      <a:endParaRPr lang="en-CA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0" marR="8350" marT="8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77338"/>
                  </a:ext>
                </a:extLst>
              </a:tr>
              <a:tr h="178815">
                <a:tc>
                  <a:txBody>
                    <a:bodyPr/>
                    <a:lstStyle/>
                    <a:p>
                      <a:pPr algn="l" fontAlgn="ctr"/>
                      <a:endParaRPr lang="en-CA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0" marR="8350" marT="8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620925"/>
                  </a:ext>
                </a:extLst>
              </a:tr>
              <a:tr h="178815">
                <a:tc>
                  <a:txBody>
                    <a:bodyPr/>
                    <a:lstStyle/>
                    <a:p>
                      <a:pPr algn="r" fontAlgn="ctr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 Liabilities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  4,548.62 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603629"/>
                  </a:ext>
                </a:extLst>
              </a:tr>
              <a:tr h="185761">
                <a:tc>
                  <a:txBody>
                    <a:bodyPr/>
                    <a:lstStyle/>
                    <a:p>
                      <a:pPr algn="r" fontAlgn="ctr"/>
                      <a:endParaRPr lang="en-CA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0" marR="8350" marT="8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5201723"/>
                  </a:ext>
                </a:extLst>
              </a:tr>
              <a:tr h="178815">
                <a:tc>
                  <a:txBody>
                    <a:bodyPr/>
                    <a:lstStyle/>
                    <a:p>
                      <a:pPr algn="r" fontAlgn="ctr"/>
                      <a:endParaRPr lang="en-CA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0" marR="8350" marT="8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321313"/>
                  </a:ext>
                </a:extLst>
              </a:tr>
              <a:tr h="195048">
                <a:tc>
                  <a:txBody>
                    <a:bodyPr/>
                    <a:lstStyle/>
                    <a:p>
                      <a:pPr algn="r" fontAlgn="ctr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Net Balance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24,692.79 </a:t>
                      </a:r>
                    </a:p>
                  </a:txBody>
                  <a:tcPr marL="8350" marR="8350" marT="8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0122783"/>
                  </a:ext>
                </a:extLst>
              </a:tr>
              <a:tr h="195048">
                <a:tc>
                  <a:txBody>
                    <a:bodyPr/>
                    <a:lstStyle/>
                    <a:p>
                      <a:pPr algn="r" fontAlgn="ctr"/>
                      <a:endParaRPr lang="en-CA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0" marR="8350" marT="8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08515"/>
                  </a:ext>
                </a:extLst>
              </a:tr>
              <a:tr h="195048">
                <a:tc>
                  <a:txBody>
                    <a:bodyPr/>
                    <a:lstStyle/>
                    <a:p>
                      <a:pPr algn="r" fontAlgn="ctr"/>
                      <a:endParaRPr lang="en-CA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0" marR="8350" marT="8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894488"/>
                  </a:ext>
                </a:extLst>
              </a:tr>
              <a:tr h="195048"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5430"/>
                  </a:ext>
                </a:extLst>
              </a:tr>
              <a:tr h="195048"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0" marR="8350" marT="8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6205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290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>
        <p:cut/>
      </p:transition>
    </mc:Choice>
    <mc:Fallback xmlns="">
      <p:transition spd="slow" advClick="0" advTm="1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11371" y="506027"/>
            <a:ext cx="2831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Treasurer’s Report for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2019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92793"/>
              </p:ext>
            </p:extLst>
          </p:nvPr>
        </p:nvGraphicFramePr>
        <p:xfrm>
          <a:off x="758450" y="829192"/>
          <a:ext cx="7610475" cy="537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Worksheet" r:id="rId4" imgW="7610357" imgH="5371947" progId="Excel.Sheet.12">
                  <p:embed/>
                </p:oleObj>
              </mc:Choice>
              <mc:Fallback>
                <p:oleObj name="Worksheet" r:id="rId4" imgW="7610357" imgH="537194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8450" y="829192"/>
                        <a:ext cx="7610475" cy="537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989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>
        <p:cut/>
      </p:transition>
    </mc:Choice>
    <mc:Fallback xmlns="">
      <p:transition spd="slow" advClick="0" advTm="1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Strategic investments for the 2020 budget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Youth ambassadors at WCC</a:t>
            </a:r>
          </a:p>
          <a:p>
            <a:pPr lvl="1"/>
            <a:r>
              <a:rPr lang="en-CA" dirty="0" smtClean="0"/>
              <a:t>Registration</a:t>
            </a:r>
          </a:p>
          <a:p>
            <a:pPr lvl="1"/>
            <a:r>
              <a:rPr lang="en-CA" dirty="0" smtClean="0"/>
              <a:t>Travel</a:t>
            </a:r>
          </a:p>
          <a:p>
            <a:pPr lvl="1"/>
            <a:r>
              <a:rPr lang="en-CA" dirty="0" smtClean="0"/>
              <a:t>Accommodation</a:t>
            </a:r>
          </a:p>
          <a:p>
            <a:pPr marL="342900" lvl="1" indent="0">
              <a:buNone/>
            </a:pPr>
            <a:endParaRPr lang="en-CA" dirty="0" smtClean="0"/>
          </a:p>
          <a:p>
            <a:r>
              <a:rPr lang="en-CA" dirty="0" smtClean="0"/>
              <a:t>IUCN WCC Canada Pavilion</a:t>
            </a:r>
          </a:p>
          <a:p>
            <a:pPr lvl="1"/>
            <a:r>
              <a:rPr lang="en-CA" dirty="0" smtClean="0"/>
              <a:t>Visual Presence</a:t>
            </a:r>
          </a:p>
          <a:p>
            <a:pPr lvl="1"/>
            <a:r>
              <a:rPr lang="en-CA" dirty="0" smtClean="0"/>
              <a:t>Collateral</a:t>
            </a:r>
          </a:p>
          <a:p>
            <a:pPr lvl="1"/>
            <a:r>
              <a:rPr lang="en-CA" dirty="0" smtClean="0"/>
              <a:t>Personal presence through CCIUCN board members attending WCC and youth ambassadors</a:t>
            </a:r>
          </a:p>
          <a:p>
            <a:pPr lvl="1"/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0416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3000">
        <p:cut/>
      </p:transition>
    </mc:Choice>
    <mc:Fallback xmlns="">
      <p:transition spd="slow" advClick="0" advTm="3000">
        <p:cut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BABOO">
      <a:dk1>
        <a:srgbClr val="000000"/>
      </a:dk1>
      <a:lt1>
        <a:srgbClr val="FFFFFF"/>
      </a:lt1>
      <a:dk2>
        <a:srgbClr val="58585A"/>
      </a:dk2>
      <a:lt2>
        <a:srgbClr val="CD202C"/>
      </a:lt2>
      <a:accent1>
        <a:srgbClr val="7F7F7F"/>
      </a:accent1>
      <a:accent2>
        <a:srgbClr val="A6A6A6"/>
      </a:accent2>
      <a:accent3>
        <a:srgbClr val="BFBFBF"/>
      </a:accent3>
      <a:accent4>
        <a:srgbClr val="D9D9D9"/>
      </a:accent4>
      <a:accent5>
        <a:srgbClr val="F2F2F2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ctual Conten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Actual Conten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Divid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PPT FASU - Marina Council (final)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98</Words>
  <Application>Microsoft Office PowerPoint</Application>
  <PresentationFormat>On-screen Show (4:3)</PresentationFormat>
  <Paragraphs>41</Paragraphs>
  <Slides>4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6" baseType="lpstr">
      <vt:lpstr>Arial</vt:lpstr>
      <vt:lpstr>Calibri</vt:lpstr>
      <vt:lpstr>Helvetica</vt:lpstr>
      <vt:lpstr>Times New Roman</vt:lpstr>
      <vt:lpstr>Verdana</vt:lpstr>
      <vt:lpstr>Wingdings</vt:lpstr>
      <vt:lpstr>1_Office Theme</vt:lpstr>
      <vt:lpstr>Actual Content Slide</vt:lpstr>
      <vt:lpstr>1_Actual Content Slide</vt:lpstr>
      <vt:lpstr>Divider</vt:lpstr>
      <vt:lpstr>PPT FASU - Marina Council (final)</vt:lpstr>
      <vt:lpstr>Microsoft Excel Worksheet</vt:lpstr>
      <vt:lpstr>PowerPoint Presentation</vt:lpstr>
      <vt:lpstr>PowerPoint Presentation</vt:lpstr>
      <vt:lpstr>PowerPoint Presentation</vt:lpstr>
      <vt:lpstr>Strategic investments for the 2020 budget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IUCN WCC</dc:title>
  <dc:creator>Margaret Beckel</dc:creator>
  <cp:lastModifiedBy>Meg Beckel</cp:lastModifiedBy>
  <cp:revision>44</cp:revision>
  <cp:lastPrinted>2017-01-05T15:09:14Z</cp:lastPrinted>
  <dcterms:created xsi:type="dcterms:W3CDTF">2016-08-18T19:29:01Z</dcterms:created>
  <dcterms:modified xsi:type="dcterms:W3CDTF">2020-01-27T20:12:52Z</dcterms:modified>
</cp:coreProperties>
</file>